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75" r:id="rId5"/>
    <p:sldId id="263" r:id="rId6"/>
    <p:sldId id="264" r:id="rId7"/>
    <p:sldId id="265" r:id="rId8"/>
    <p:sldId id="266" r:id="rId9"/>
    <p:sldId id="267" r:id="rId10"/>
    <p:sldId id="268" r:id="rId11"/>
    <p:sldId id="273" r:id="rId12"/>
    <p:sldId id="276" r:id="rId13"/>
  </p:sldIdLst>
  <p:sldSz cx="9144000" cy="6858000" type="screen4x3"/>
  <p:notesSz cx="6797675" cy="9926638"/>
  <p:custDataLst>
    <p:tags r:id="rId15"/>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D2EF"/>
    <a:srgbClr val="2286C4"/>
    <a:srgbClr val="98BF14"/>
    <a:srgbClr val="008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400" autoAdjust="0"/>
  </p:normalViewPr>
  <p:slideViewPr>
    <p:cSldViewPr showGuides="1">
      <p:cViewPr varScale="1">
        <p:scale>
          <a:sx n="97" d="100"/>
          <a:sy n="97" d="100"/>
        </p:scale>
        <p:origin x="-834" y="-90"/>
      </p:cViewPr>
      <p:guideLst>
        <p:guide orient="horz"/>
        <p:guide orient="horz" pos="981"/>
        <p:guide orient="horz" pos="3974"/>
        <p:guide/>
        <p:guide pos="38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it-IT"/>
          </a:p>
        </p:txBody>
      </p:sp>
      <p:sp>
        <p:nvSpPr>
          <p:cNvPr id="3" name="Segnaposto data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6FD8685D-6E65-4185-88D0-0FE507DC13CF}" type="datetimeFigureOut">
              <a:rPr lang="it-IT" smtClean="0"/>
              <a:pPr/>
              <a:t>13/02/2013</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4E0BF4DF-849E-4069-B696-C60212000AF6}" type="slidenum">
              <a:rPr lang="it-IT" smtClean="0"/>
              <a:pPr/>
              <a:t>‹N›</a:t>
            </a:fld>
            <a:endParaRPr lang="it-IT"/>
          </a:p>
        </p:txBody>
      </p:sp>
    </p:spTree>
    <p:extLst>
      <p:ext uri="{BB962C8B-B14F-4D97-AF65-F5344CB8AC3E}">
        <p14:creationId xmlns:p14="http://schemas.microsoft.com/office/powerpoint/2010/main" val="81667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E0BF4DF-849E-4069-B696-C60212000AF6}" type="slidenum">
              <a:rPr lang="it-IT" smtClean="0"/>
              <a:pPr/>
              <a:t>1</a:t>
            </a:fld>
            <a:endParaRPr lang="it-IT"/>
          </a:p>
        </p:txBody>
      </p:sp>
    </p:spTree>
    <p:extLst>
      <p:ext uri="{BB962C8B-B14F-4D97-AF65-F5344CB8AC3E}">
        <p14:creationId xmlns:p14="http://schemas.microsoft.com/office/powerpoint/2010/main" val="284145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effectLst/>
              </a:rPr>
              <a:t/>
            </a:r>
            <a:br>
              <a:rPr lang="it-IT" dirty="0" smtClean="0">
                <a:effectLst/>
              </a:rPr>
            </a:br>
            <a:endParaRPr lang="it-IT" dirty="0">
              <a:effectLst/>
            </a:endParaRPr>
          </a:p>
        </p:txBody>
      </p:sp>
      <p:sp>
        <p:nvSpPr>
          <p:cNvPr id="4" name="Segnaposto numero diapositiva 3"/>
          <p:cNvSpPr>
            <a:spLocks noGrp="1"/>
          </p:cNvSpPr>
          <p:nvPr>
            <p:ph type="sldNum" sz="quarter" idx="10"/>
          </p:nvPr>
        </p:nvSpPr>
        <p:spPr/>
        <p:txBody>
          <a:bodyPr/>
          <a:lstStyle/>
          <a:p>
            <a:fld id="{80FDE95C-293D-42D6-86E8-5FB11189DB4A}" type="slidenum">
              <a:rPr lang="it-IT" smtClean="0"/>
              <a:pPr/>
              <a:t>10</a:t>
            </a:fld>
            <a:endParaRPr lang="it-IT"/>
          </a:p>
        </p:txBody>
      </p:sp>
    </p:spTree>
    <p:extLst>
      <p:ext uri="{BB962C8B-B14F-4D97-AF65-F5344CB8AC3E}">
        <p14:creationId xmlns:p14="http://schemas.microsoft.com/office/powerpoint/2010/main" val="254054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0FDE95C-293D-42D6-86E8-5FB11189DB4A}" type="slidenum">
              <a:rPr lang="it-IT" smtClean="0"/>
              <a:pPr/>
              <a:t>11</a:t>
            </a:fld>
            <a:endParaRPr lang="it-IT"/>
          </a:p>
        </p:txBody>
      </p:sp>
    </p:spTree>
    <p:extLst>
      <p:ext uri="{BB962C8B-B14F-4D97-AF65-F5344CB8AC3E}">
        <p14:creationId xmlns:p14="http://schemas.microsoft.com/office/powerpoint/2010/main" val="3110244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E0BF4DF-849E-4069-B696-C60212000AF6}" type="slidenum">
              <a:rPr lang="it-IT" smtClean="0"/>
              <a:pPr/>
              <a:t>12</a:t>
            </a:fld>
            <a:endParaRPr lang="it-IT"/>
          </a:p>
        </p:txBody>
      </p:sp>
    </p:spTree>
    <p:extLst>
      <p:ext uri="{BB962C8B-B14F-4D97-AF65-F5344CB8AC3E}">
        <p14:creationId xmlns:p14="http://schemas.microsoft.com/office/powerpoint/2010/main" val="27138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Stime approssimative ci dicono che al mondo vengono fatte circa 30 milioni di presentazioni ogni giorno.</a:t>
            </a:r>
          </a:p>
          <a:p>
            <a:r>
              <a:rPr lang="it-IT" dirty="0" smtClean="0"/>
              <a:t>Siano</a:t>
            </a:r>
            <a:r>
              <a:rPr lang="it-IT" baseline="0" dirty="0" smtClean="0"/>
              <a:t> esse presentazioni a scopo commerciale, informativo, didattico o altro, lo strumento che ancora oggi, a 22 anni dalla sua prima release</a:t>
            </a:r>
            <a:endParaRPr lang="it-IT" dirty="0"/>
          </a:p>
        </p:txBody>
      </p:sp>
      <p:sp>
        <p:nvSpPr>
          <p:cNvPr id="4" name="Segnaposto numero diapositiva 3"/>
          <p:cNvSpPr>
            <a:spLocks noGrp="1"/>
          </p:cNvSpPr>
          <p:nvPr>
            <p:ph type="sldNum" sz="quarter" idx="10"/>
          </p:nvPr>
        </p:nvSpPr>
        <p:spPr/>
        <p:txBody>
          <a:bodyPr/>
          <a:lstStyle/>
          <a:p>
            <a:fld id="{4E0BF4DF-849E-4069-B696-C60212000AF6}" type="slidenum">
              <a:rPr lang="it-IT" smtClean="0"/>
              <a:pPr/>
              <a:t>2</a:t>
            </a:fld>
            <a:endParaRPr lang="it-IT"/>
          </a:p>
        </p:txBody>
      </p:sp>
    </p:spTree>
    <p:extLst>
      <p:ext uri="{BB962C8B-B14F-4D97-AF65-F5344CB8AC3E}">
        <p14:creationId xmlns:p14="http://schemas.microsoft.com/office/powerpoint/2010/main" val="348006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E0BF4DF-849E-4069-B696-C60212000AF6}" type="slidenum">
              <a:rPr lang="it-IT" smtClean="0"/>
              <a:pPr/>
              <a:t>3</a:t>
            </a:fld>
            <a:endParaRPr lang="it-IT"/>
          </a:p>
        </p:txBody>
      </p:sp>
    </p:spTree>
    <p:extLst>
      <p:ext uri="{BB962C8B-B14F-4D97-AF65-F5344CB8AC3E}">
        <p14:creationId xmlns:p14="http://schemas.microsoft.com/office/powerpoint/2010/main" val="322210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dirty="0" smtClean="0"/>
              <a:t>Perché cambiare, perché il</a:t>
            </a:r>
            <a:r>
              <a:rPr lang="it-IT" b="0" baseline="0" dirty="0" smtClean="0"/>
              <a:t> limite di </a:t>
            </a:r>
            <a:r>
              <a:rPr lang="it-IT" b="0" baseline="0" dirty="0" err="1" smtClean="0"/>
              <a:t>Power</a:t>
            </a:r>
            <a:r>
              <a:rPr lang="it-IT" b="0" baseline="0" dirty="0" smtClean="0"/>
              <a:t> Point è che </a:t>
            </a:r>
            <a:r>
              <a:rPr lang="it-IT" dirty="0" smtClean="0"/>
              <a:t>posso creare presentazioni fantastiche, ma non posso condividerle facilmente sul Web.</a:t>
            </a:r>
          </a:p>
          <a:p>
            <a:endParaRPr lang="it-IT" dirty="0" smtClean="0"/>
          </a:p>
          <a:p>
            <a:r>
              <a:rPr lang="it-IT" b="1" dirty="0"/>
              <a:t>VANTAGGI di condivisione delle presentazioni</a:t>
            </a:r>
            <a:endParaRPr lang="it-IT" dirty="0"/>
          </a:p>
          <a:p>
            <a:pPr lvl="0"/>
            <a:r>
              <a:rPr lang="it-IT" dirty="0"/>
              <a:t>Tutti i vantaggi delle applicazioni Web </a:t>
            </a:r>
            <a:r>
              <a:rPr lang="it-IT" dirty="0" err="1"/>
              <a:t>based</a:t>
            </a:r>
            <a:r>
              <a:rPr lang="it-IT" dirty="0"/>
              <a:t> ovvero di applicazioni accessibili via web: software gratuito, sempre aggiornato, dati disponibili ovunque ci sia una connessione internet, i dati sono al sicuro in un apposito data center, sempre aggiornati in maniera centralizzata.</a:t>
            </a:r>
          </a:p>
          <a:p>
            <a:pPr lvl="0"/>
            <a:r>
              <a:rPr lang="it-IT" dirty="0"/>
              <a:t>Il software web </a:t>
            </a:r>
            <a:r>
              <a:rPr lang="it-IT" dirty="0" err="1"/>
              <a:t>based</a:t>
            </a:r>
            <a:r>
              <a:rPr lang="it-IT" dirty="0"/>
              <a:t> funziona con tutte le piattaforme purché abbiano un browser web e una connessione internet, quindi indipendentemente dal sistema operativo.</a:t>
            </a:r>
          </a:p>
          <a:p>
            <a:pPr lvl="0"/>
            <a:r>
              <a:rPr lang="it-IT" dirty="0"/>
              <a:t>Le presentazioni condivise in rete sono facilmente integrabile con altre risorse della rete (link, blog…)</a:t>
            </a:r>
          </a:p>
          <a:p>
            <a:pPr lvl="0"/>
            <a:r>
              <a:rPr lang="it-IT" dirty="0"/>
              <a:t>Possibilità di condividere immediatamente il lavoro e ricevere quindi feedback in tempo reale (ad esempio durante la preparazione di materiali per conferenze, seminari)</a:t>
            </a:r>
          </a:p>
          <a:p>
            <a:pPr lvl="0"/>
            <a:r>
              <a:rPr lang="it-IT" dirty="0"/>
              <a:t>Esportabilità in altri contesti per renderle fruibili in maniera interattiva (esempio integrabile in </a:t>
            </a:r>
            <a:r>
              <a:rPr lang="it-IT" dirty="0" err="1"/>
              <a:t>BeeP</a:t>
            </a:r>
            <a:r>
              <a:rPr lang="it-IT" dirty="0"/>
              <a:t>)</a:t>
            </a:r>
          </a:p>
          <a:p>
            <a:r>
              <a:rPr lang="it-IT" dirty="0"/>
              <a:t> </a:t>
            </a:r>
          </a:p>
          <a:p>
            <a:r>
              <a:rPr lang="it-IT" dirty="0"/>
              <a:t>In ambito strettamente didattico, la presentazione in rete può essere facilmente aggiunta ad un aggregatore di risorse web da utilizzare durante lezioni, seminari ecc.</a:t>
            </a:r>
          </a:p>
          <a:p>
            <a:endParaRPr lang="it-IT" b="1" dirty="0" smtClean="0"/>
          </a:p>
        </p:txBody>
      </p:sp>
      <p:sp>
        <p:nvSpPr>
          <p:cNvPr id="4" name="Segnaposto numero diapositiva 3"/>
          <p:cNvSpPr>
            <a:spLocks noGrp="1"/>
          </p:cNvSpPr>
          <p:nvPr>
            <p:ph type="sldNum" sz="quarter" idx="10"/>
          </p:nvPr>
        </p:nvSpPr>
        <p:spPr/>
        <p:txBody>
          <a:bodyPr/>
          <a:lstStyle/>
          <a:p>
            <a:fld id="{4E0BF4DF-849E-4069-B696-C60212000AF6}" type="slidenum">
              <a:rPr lang="it-IT" smtClean="0"/>
              <a:pPr/>
              <a:t>4</a:t>
            </a:fld>
            <a:endParaRPr lang="it-IT"/>
          </a:p>
        </p:txBody>
      </p:sp>
    </p:spTree>
    <p:extLst>
      <p:ext uri="{BB962C8B-B14F-4D97-AF65-F5344CB8AC3E}">
        <p14:creationId xmlns:p14="http://schemas.microsoft.com/office/powerpoint/2010/main" val="269314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Tra le tante applicazioni disponibili, ne abbiamo scelte 3, in base alle funzionalità principali e agli aspetti che le caratterizzano nella loro versione gratuita.</a:t>
            </a:r>
          </a:p>
          <a:p>
            <a:endParaRPr lang="it-IT" dirty="0"/>
          </a:p>
        </p:txBody>
      </p:sp>
      <p:sp>
        <p:nvSpPr>
          <p:cNvPr id="4" name="Segnaposto numero diapositiva 3"/>
          <p:cNvSpPr>
            <a:spLocks noGrp="1"/>
          </p:cNvSpPr>
          <p:nvPr>
            <p:ph type="sldNum" sz="quarter" idx="10"/>
          </p:nvPr>
        </p:nvSpPr>
        <p:spPr/>
        <p:txBody>
          <a:bodyPr/>
          <a:lstStyle/>
          <a:p>
            <a:fld id="{80FDE95C-293D-42D6-86E8-5FB11189DB4A}" type="slidenum">
              <a:rPr lang="it-IT" smtClean="0"/>
              <a:pPr/>
              <a:t>5</a:t>
            </a:fld>
            <a:endParaRPr lang="it-IT"/>
          </a:p>
        </p:txBody>
      </p:sp>
    </p:spTree>
    <p:extLst>
      <p:ext uri="{BB962C8B-B14F-4D97-AF65-F5344CB8AC3E}">
        <p14:creationId xmlns:p14="http://schemas.microsoft.com/office/powerpoint/2010/main" val="272547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r>
              <a:rPr lang="it-IT" b="1" i="1" dirty="0" err="1"/>
              <a:t>SlideShare</a:t>
            </a:r>
            <a:r>
              <a:rPr lang="it-IT" b="1" i="1" dirty="0"/>
              <a:t> </a:t>
            </a:r>
            <a:r>
              <a:rPr lang="it-IT" dirty="0"/>
              <a:t>è un’applicazione online, molto semplice da usare, per caricare e condividere presentazioni realizzate in una vasta gamma di formati: presentazioni di </a:t>
            </a:r>
            <a:r>
              <a:rPr lang="it-IT" b="1" dirty="0"/>
              <a:t>PowerPoint</a:t>
            </a:r>
            <a:r>
              <a:rPr lang="it-IT" dirty="0"/>
              <a:t> </a:t>
            </a:r>
            <a:r>
              <a:rPr lang="it-IT" b="1" dirty="0" err="1"/>
              <a:t>keynote</a:t>
            </a:r>
            <a:r>
              <a:rPr lang="it-IT" dirty="0"/>
              <a:t>, documenti </a:t>
            </a:r>
            <a:r>
              <a:rPr lang="it-IT" b="1" dirty="0" err="1"/>
              <a:t>PDF</a:t>
            </a:r>
            <a:r>
              <a:rPr lang="it-IT" dirty="0" err="1"/>
              <a:t>,o</a:t>
            </a:r>
            <a:r>
              <a:rPr lang="it-IT" dirty="0"/>
              <a:t> documenti di </a:t>
            </a:r>
            <a:r>
              <a:rPr lang="it-IT" b="1" dirty="0"/>
              <a:t>testo</a:t>
            </a:r>
            <a:r>
              <a:rPr lang="it-IT" dirty="0"/>
              <a:t>.</a:t>
            </a:r>
          </a:p>
          <a:p>
            <a:r>
              <a:rPr lang="it-IT" dirty="0"/>
              <a:t>Prima di effettuare il login si può scegliere la lingua dell’interfaccia tra: italiano, francese e tedesco.</a:t>
            </a:r>
          </a:p>
          <a:p>
            <a:r>
              <a:rPr lang="it-IT" dirty="0"/>
              <a:t>Nella sua versione base, il servizio è gratuito. </a:t>
            </a:r>
          </a:p>
          <a:p>
            <a:r>
              <a:rPr lang="it-IT" dirty="0"/>
              <a:t>Per </a:t>
            </a:r>
            <a:r>
              <a:rPr lang="it-IT" b="1" dirty="0"/>
              <a:t>accedere all’applicazione</a:t>
            </a:r>
            <a:r>
              <a:rPr lang="it-IT" dirty="0"/>
              <a:t> bisogna registrarsi al </a:t>
            </a:r>
            <a:r>
              <a:rPr lang="it-IT" i="1" dirty="0"/>
              <a:t>sito</a:t>
            </a:r>
            <a:r>
              <a:rPr lang="it-IT" dirty="0"/>
              <a:t>, fornendo un id-utente, una password e un indirizzo e-mail, tramite la quale si riceverà conferma dell’avvenuta registrazione.</a:t>
            </a:r>
          </a:p>
          <a:p>
            <a:r>
              <a:rPr lang="it-IT" dirty="0"/>
              <a:t>Dopo la registrazione è possibile </a:t>
            </a:r>
            <a:r>
              <a:rPr lang="it-IT" b="1" dirty="0"/>
              <a:t>impostare il proprio account</a:t>
            </a:r>
            <a:r>
              <a:rPr lang="it-IT" dirty="0"/>
              <a:t> personalizzando le impostazioni di </a:t>
            </a:r>
            <a:r>
              <a:rPr lang="it-IT" dirty="0" err="1"/>
              <a:t>sharing</a:t>
            </a:r>
            <a:r>
              <a:rPr lang="it-IT" dirty="0"/>
              <a:t>, email, privacy e scegliere il tipo di licenza per i contenuti che caricheremo (potremo scegliere tra vari tipi di licenza Creative common oppure riservarci tutti i diritti sulla presentazione caricata).</a:t>
            </a:r>
          </a:p>
          <a:p>
            <a:r>
              <a:rPr lang="it-IT" dirty="0"/>
              <a:t>Nella versione gratuita di </a:t>
            </a:r>
            <a:r>
              <a:rPr lang="it-IT" dirty="0" err="1"/>
              <a:t>Slidesharing</a:t>
            </a:r>
            <a:r>
              <a:rPr lang="it-IT" dirty="0"/>
              <a:t> </a:t>
            </a:r>
            <a:r>
              <a:rPr lang="it-IT" b="1" dirty="0"/>
              <a:t>non è possibile rendere privata una presentazione</a:t>
            </a:r>
            <a:r>
              <a:rPr lang="it-IT" dirty="0"/>
              <a:t> ma è possibile rendere ogni presentazione disponibile per il </a:t>
            </a:r>
            <a:r>
              <a:rPr lang="it-IT" b="1" dirty="0"/>
              <a:t>download o restringere l'accesso alla visualizzazione</a:t>
            </a:r>
            <a:r>
              <a:rPr lang="it-IT" dirty="0"/>
              <a:t> delle  slide pubblicate. </a:t>
            </a:r>
          </a:p>
          <a:p>
            <a:r>
              <a:rPr lang="it-IT" dirty="0"/>
              <a:t>Quando facciamo l’upload del nostro file dobbiamo ricordare che il file della presentazione </a:t>
            </a:r>
            <a:r>
              <a:rPr lang="it-IT" b="1" dirty="0"/>
              <a:t>non può superare i 100MB. </a:t>
            </a:r>
            <a:r>
              <a:rPr lang="it-IT" dirty="0"/>
              <a:t/>
            </a:r>
            <a:br>
              <a:rPr lang="it-IT" dirty="0"/>
            </a:br>
            <a:r>
              <a:rPr lang="it-IT" dirty="0"/>
              <a:t>Tutte le presentazioni vengono convertite in formato Flash che presenta il vantaggio di permettere a chi non possiede </a:t>
            </a:r>
            <a:r>
              <a:rPr lang="it-IT" i="1" dirty="0" err="1"/>
              <a:t>Powerpoint</a:t>
            </a:r>
            <a:r>
              <a:rPr lang="it-IT" i="1" dirty="0"/>
              <a:t> </a:t>
            </a:r>
            <a:r>
              <a:rPr lang="it-IT" dirty="0"/>
              <a:t>o un programma simile di visualizzare le presentazioni ma ha il limite di non poter essere visualizzato da browser o piattaforme che non supportano il </a:t>
            </a:r>
            <a:r>
              <a:rPr lang="it-IT" dirty="0" err="1"/>
              <a:t>plugin</a:t>
            </a:r>
            <a:r>
              <a:rPr lang="it-IT" dirty="0"/>
              <a:t> di Flash Player.</a:t>
            </a:r>
          </a:p>
          <a:p>
            <a:r>
              <a:rPr lang="it-IT" dirty="0"/>
              <a:t>Teniamo anche presente che </a:t>
            </a:r>
            <a:r>
              <a:rPr lang="it-IT" b="1" dirty="0"/>
              <a:t>nella conversone in Flash viene persa ogni animazione, transizione o traccia audio presenti nei file </a:t>
            </a:r>
            <a:r>
              <a:rPr lang="it-IT" b="1" dirty="0" err="1"/>
              <a:t>PowerPonit</a:t>
            </a:r>
            <a:r>
              <a:rPr lang="it-IT" b="1" dirty="0"/>
              <a:t> originali. </a:t>
            </a:r>
            <a:endParaRPr lang="it-IT" dirty="0"/>
          </a:p>
          <a:p>
            <a:r>
              <a:rPr lang="it-IT" dirty="0"/>
              <a:t>La fase di caricamento e di conversione dura qualche minuto durante i quali però si possono aggiungere delle informazioni come ad esempio: il titolo, i </a:t>
            </a:r>
            <a:r>
              <a:rPr lang="it-IT" dirty="0" err="1"/>
              <a:t>tags</a:t>
            </a:r>
            <a:r>
              <a:rPr lang="it-IT" dirty="0"/>
              <a:t>, la categoria e una breve descrizione.</a:t>
            </a:r>
          </a:p>
          <a:p>
            <a:r>
              <a:rPr lang="it-IT" dirty="0"/>
              <a:t>Inoltre ogni presentazione su </a:t>
            </a:r>
            <a:r>
              <a:rPr lang="it-IT" dirty="0" err="1"/>
              <a:t>SlideShare</a:t>
            </a:r>
            <a:r>
              <a:rPr lang="it-IT" dirty="0"/>
              <a:t> presenta una trascrizione (prodotta in automatico) in basso a destra del player. </a:t>
            </a:r>
          </a:p>
          <a:p>
            <a:r>
              <a:rPr lang="it-IT" dirty="0"/>
              <a:t>Per condividere una presentazione pubblicata, si può utilizzare l'e-mail o uno </a:t>
            </a:r>
            <a:r>
              <a:rPr lang="it-IT" dirty="0" err="1"/>
              <a:t>snippet</a:t>
            </a:r>
            <a:r>
              <a:rPr lang="it-IT" dirty="0"/>
              <a:t> di codice </a:t>
            </a:r>
            <a:r>
              <a:rPr lang="it-IT" dirty="0" err="1"/>
              <a:t>embed</a:t>
            </a:r>
            <a:r>
              <a:rPr lang="it-IT" dirty="0"/>
              <a:t> da incollare in qualsiasi sito web o social media.</a:t>
            </a:r>
          </a:p>
          <a:p>
            <a:r>
              <a:rPr lang="it-IT" dirty="0"/>
              <a:t>Per migliorare la presentazione, si possono aggiungere: una traccia audio, una voce fuori campo o un video di </a:t>
            </a:r>
            <a:r>
              <a:rPr lang="it-IT" dirty="0" err="1"/>
              <a:t>Youtube</a:t>
            </a:r>
            <a:r>
              <a:rPr lang="it-IT" dirty="0"/>
              <a:t>.</a:t>
            </a:r>
          </a:p>
          <a:p>
            <a:r>
              <a:rPr lang="it-IT" dirty="0"/>
              <a:t>Le presentazioni possono essere visualizzate in una finestra o a tutto schermo senza perdere risoluzione.</a:t>
            </a:r>
          </a:p>
        </p:txBody>
      </p:sp>
      <p:sp>
        <p:nvSpPr>
          <p:cNvPr id="4" name="Segnaposto numero diapositiva 3"/>
          <p:cNvSpPr>
            <a:spLocks noGrp="1"/>
          </p:cNvSpPr>
          <p:nvPr>
            <p:ph type="sldNum" sz="quarter" idx="10"/>
          </p:nvPr>
        </p:nvSpPr>
        <p:spPr/>
        <p:txBody>
          <a:bodyPr/>
          <a:lstStyle/>
          <a:p>
            <a:fld id="{80FDE95C-293D-42D6-86E8-5FB11189DB4A}" type="slidenum">
              <a:rPr lang="it-IT" smtClean="0"/>
              <a:pPr/>
              <a:t>6</a:t>
            </a:fld>
            <a:endParaRPr lang="it-IT"/>
          </a:p>
        </p:txBody>
      </p:sp>
    </p:spTree>
    <p:extLst>
      <p:ext uri="{BB962C8B-B14F-4D97-AF65-F5344CB8AC3E}">
        <p14:creationId xmlns:p14="http://schemas.microsoft.com/office/powerpoint/2010/main" val="413428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E0BF4DF-849E-4069-B696-C60212000AF6}" type="slidenum">
              <a:rPr lang="it-IT" smtClean="0"/>
              <a:pPr/>
              <a:t>7</a:t>
            </a:fld>
            <a:endParaRPr lang="it-IT"/>
          </a:p>
        </p:txBody>
      </p:sp>
    </p:spTree>
    <p:extLst>
      <p:ext uri="{BB962C8B-B14F-4D97-AF65-F5344CB8AC3E}">
        <p14:creationId xmlns:p14="http://schemas.microsoft.com/office/powerpoint/2010/main" val="106985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it-IT" b="1" dirty="0" err="1"/>
              <a:t>SlideRocket</a:t>
            </a:r>
            <a:r>
              <a:rPr lang="it-IT" b="1" dirty="0"/>
              <a:t> rimedia</a:t>
            </a:r>
            <a:r>
              <a:rPr lang="it-IT" dirty="0"/>
              <a:t> ai difetti dei software desktop, che fanno presentazioni professionali ma ne limitano la diffusione, e dei servizi web, che non ti danno la stessa professionalità ma garantiscono la facilità di distribuzione sul Web. </a:t>
            </a:r>
            <a:r>
              <a:rPr lang="it-IT" dirty="0" err="1"/>
              <a:t>SlideRocket</a:t>
            </a:r>
            <a:r>
              <a:rPr lang="it-IT" dirty="0"/>
              <a:t> combina le due caratteristiche, portando la professionalità di un'applicazione come PowerPoint sul Web.</a:t>
            </a:r>
          </a:p>
          <a:p>
            <a:r>
              <a:rPr lang="it-IT" dirty="0" err="1"/>
              <a:t>SlideRocket</a:t>
            </a:r>
            <a:r>
              <a:rPr lang="it-IT" dirty="0"/>
              <a:t> è un'applicazione web per creare, modificare e importare presentazioni direttamente nel tuo browser.</a:t>
            </a:r>
          </a:p>
          <a:p>
            <a:r>
              <a:rPr lang="it-IT" dirty="0"/>
              <a:t>Per eseguire l'upload delle presentazioni, i formati dei file supportati sono: presentazioni PowerPoint, immagini , video in formato flash (SWF e FLV). </a:t>
            </a:r>
          </a:p>
          <a:p>
            <a:r>
              <a:rPr lang="it-IT" dirty="0"/>
              <a:t>Ogni file non può superare i 250MB. </a:t>
            </a:r>
          </a:p>
          <a:p>
            <a:r>
              <a:rPr lang="it-IT" dirty="0"/>
              <a:t>Anche nell'account </a:t>
            </a:r>
            <a:r>
              <a:rPr lang="it-IT" dirty="0" err="1"/>
              <a:t>grauito</a:t>
            </a:r>
            <a:r>
              <a:rPr lang="it-IT" dirty="0"/>
              <a:t>, puoi rendere private le tue presentazioni, pubblicare le slide sul web usando un frammento di codice </a:t>
            </a:r>
            <a:r>
              <a:rPr lang="it-IT" dirty="0" err="1"/>
              <a:t>embed</a:t>
            </a:r>
            <a:r>
              <a:rPr lang="it-IT" dirty="0"/>
              <a:t> e aggiungere inoltre delle registrazioni audio o una voce fuori campo alla presentazione. </a:t>
            </a:r>
          </a:p>
          <a:p>
            <a:r>
              <a:rPr lang="it-IT" dirty="0"/>
              <a:t>Tutte le transizioni e animazioni vengono preservate quando importi i tuoi file in </a:t>
            </a:r>
            <a:r>
              <a:rPr lang="it-IT" dirty="0" err="1"/>
              <a:t>SlideRocket</a:t>
            </a:r>
            <a:r>
              <a:rPr lang="it-IT" dirty="0"/>
              <a:t>. </a:t>
            </a:r>
          </a:p>
          <a:p>
            <a:r>
              <a:rPr lang="it-IT" dirty="0"/>
              <a:t>Nella versione gratuita l’unica possibilità di scaricare la presentazione sul proprio pc è di fare una stampa in formato pdf.</a:t>
            </a:r>
          </a:p>
          <a:p>
            <a:r>
              <a:rPr lang="it-IT" dirty="0"/>
              <a:t> Passando a uno dei piani a pagamento si possono avere:  gestione avanzata delle impostazioni sulla privacy, condivisione in tempo reale delle slide con altri utenti, le statistiche e un'applicazione per modificare offline le tue presentazioni senza la necessità di una connessione internet.</a:t>
            </a:r>
          </a:p>
          <a:p>
            <a:r>
              <a:rPr lang="it-IT" dirty="0"/>
              <a:t>Al primo avvio, una finestra di benvenuto mette in evidenza tre pulsanti per visualizzare una demo interattiva sulle funzionalità del servizio, per importare una presentazione precedentemente realizzata con PowerPoint e per crearne una nuova. Se si importa una presentazione da PowerPoint vi è la possibilità di scegliere tra la modalità editabile e quella a immagini. La prima è indicata nel caso si voglia mantenere la massima compatibilità con la struttura delle slide, tenendo ad esempio conto di animazioni, mentre la seconda è utile se si vuole una conversione rapida senza la necessità di doverla rieditare.</a:t>
            </a:r>
          </a:p>
          <a:p>
            <a:r>
              <a:rPr lang="it-IT" dirty="0"/>
              <a:t>Quando si crea una nuova presentazione viene aperta una finestra comprendente un campo nel quale assegnare il nome e una libreria di temi da applicare, potendo eventualmente crearne uno nuovo. Viene quindi aperta la ricca pagina di elaborazione delle diapositive, dove sono inseriti numerosi strumenti di lavoro. Di fatto si tratta di una vera e propria applicazione dotata di funzionalità avanzate e basata su una tipica interfaccia utente, a partire dai menu a discesa di gestione file.</a:t>
            </a:r>
          </a:p>
          <a:p>
            <a:r>
              <a:rPr lang="it-IT" dirty="0"/>
              <a:t>Fra questi, si segnala "Share", utile alla condivisione e alla collaborazione in linea tra diverse persone. Nella parte destra della finestra principale vi è una sezione contenente informazioni sulle proprietà della diapositiva e vi è la possibilità di cambiare tema, struttura e sfondo.</a:t>
            </a:r>
          </a:p>
          <a:p>
            <a:r>
              <a:rPr lang="it-IT" dirty="0"/>
              <a:t>Vi sono inoltre le opzioni per cambiare tipo di transizione e decidere il criterio di avanzamento alla prossima diapositiva, associabile al clic del mouse, a una temporizzazione espressa in secondi o al termine di un contenuto audio o video. Nell'area sinistra dell'interfaccia vi è una serie di icone indirizzate all'inserimento di testo, immagini, filmati, forme geometriche, grafici, tabelle e </a:t>
            </a:r>
            <a:r>
              <a:rPr lang="it-IT" dirty="0" err="1"/>
              <a:t>form</a:t>
            </a:r>
            <a:r>
              <a:rPr lang="it-IT" dirty="0"/>
              <a:t>, potendo sempre contare su specifiche librerie di elementi.</a:t>
            </a:r>
          </a:p>
          <a:p>
            <a:r>
              <a:rPr lang="it-IT" dirty="0"/>
              <a:t>Proseguendo verso il basso sono inoltre disponibili i comandi per visualizzare i commenti, la </a:t>
            </a:r>
            <a:r>
              <a:rPr lang="it-IT" dirty="0" err="1"/>
              <a:t>timeline</a:t>
            </a:r>
            <a:r>
              <a:rPr lang="it-IT" dirty="0"/>
              <a:t> audio, la cronologia della presentazione, il livello di zoom e l'inserimento di una nuova diapositiva. Nella parte inferiore è infine presente una barra contenente le miniature d'anteprima delle singole slide.</a:t>
            </a:r>
          </a:p>
          <a:p>
            <a:endParaRPr lang="it-IT" dirty="0"/>
          </a:p>
        </p:txBody>
      </p:sp>
      <p:sp>
        <p:nvSpPr>
          <p:cNvPr id="4" name="Segnaposto numero diapositiva 3"/>
          <p:cNvSpPr>
            <a:spLocks noGrp="1"/>
          </p:cNvSpPr>
          <p:nvPr>
            <p:ph type="sldNum" sz="quarter" idx="10"/>
          </p:nvPr>
        </p:nvSpPr>
        <p:spPr/>
        <p:txBody>
          <a:bodyPr/>
          <a:lstStyle/>
          <a:p>
            <a:fld id="{80FDE95C-293D-42D6-86E8-5FB11189DB4A}" type="slidenum">
              <a:rPr lang="it-IT" smtClean="0"/>
              <a:pPr/>
              <a:t>8</a:t>
            </a:fld>
            <a:endParaRPr lang="it-IT"/>
          </a:p>
        </p:txBody>
      </p:sp>
    </p:spTree>
    <p:extLst>
      <p:ext uri="{BB962C8B-B14F-4D97-AF65-F5344CB8AC3E}">
        <p14:creationId xmlns:p14="http://schemas.microsoft.com/office/powerpoint/2010/main" val="121559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Tabella comparativa varie versioni</a:t>
            </a:r>
            <a:endParaRPr lang="it-IT" dirty="0"/>
          </a:p>
        </p:txBody>
      </p:sp>
      <p:sp>
        <p:nvSpPr>
          <p:cNvPr id="4" name="Segnaposto numero diapositiva 3"/>
          <p:cNvSpPr>
            <a:spLocks noGrp="1"/>
          </p:cNvSpPr>
          <p:nvPr>
            <p:ph type="sldNum" sz="quarter" idx="10"/>
          </p:nvPr>
        </p:nvSpPr>
        <p:spPr/>
        <p:txBody>
          <a:bodyPr/>
          <a:lstStyle/>
          <a:p>
            <a:fld id="{80FDE95C-293D-42D6-86E8-5FB11189DB4A}" type="slidenum">
              <a:rPr lang="it-IT" smtClean="0"/>
              <a:pPr/>
              <a:t>9</a:t>
            </a:fld>
            <a:endParaRPr lang="it-IT"/>
          </a:p>
        </p:txBody>
      </p:sp>
    </p:spTree>
    <p:extLst>
      <p:ext uri="{BB962C8B-B14F-4D97-AF65-F5344CB8AC3E}">
        <p14:creationId xmlns:p14="http://schemas.microsoft.com/office/powerpoint/2010/main" val="36896908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8" descr="barra_grigia.jpg"/>
          <p:cNvPicPr>
            <a:picLocks noChangeAspect="1"/>
          </p:cNvPicPr>
          <p:nvPr userDrawn="1">
            <p:custDataLst>
              <p:tags r:id="rId1"/>
            </p:custDataLst>
          </p:nvPr>
        </p:nvPicPr>
        <p:blipFill>
          <a:blip r:embed="rId6" cstate="print"/>
          <a:stretch>
            <a:fillRect/>
          </a:stretch>
        </p:blipFill>
        <p:spPr>
          <a:xfrm>
            <a:off x="0" y="0"/>
            <a:ext cx="9144000" cy="2011680"/>
          </a:xfrm>
          <a:prstGeom prst="rect">
            <a:avLst/>
          </a:prstGeom>
        </p:spPr>
      </p:pic>
      <p:pic>
        <p:nvPicPr>
          <p:cNvPr id="11" name="Immagine 10" descr="beep_logo_poli_grande.png"/>
          <p:cNvPicPr>
            <a:picLocks noChangeAspect="1"/>
          </p:cNvPicPr>
          <p:nvPr userDrawn="1">
            <p:custDataLst>
              <p:tags r:id="rId2"/>
            </p:custDataLst>
          </p:nvPr>
        </p:nvPicPr>
        <p:blipFill>
          <a:blip r:embed="rId7" cstate="print"/>
          <a:stretch>
            <a:fillRect/>
          </a:stretch>
        </p:blipFill>
        <p:spPr>
          <a:xfrm>
            <a:off x="231746" y="188640"/>
            <a:ext cx="2035998" cy="1628800"/>
          </a:xfrm>
          <a:prstGeom prst="rect">
            <a:avLst/>
          </a:prstGeom>
        </p:spPr>
      </p:pic>
      <p:pic>
        <p:nvPicPr>
          <p:cNvPr id="12" name="Immagine 11" descr="pallozzi.jpg"/>
          <p:cNvPicPr>
            <a:picLocks noChangeAspect="1"/>
          </p:cNvPicPr>
          <p:nvPr userDrawn="1">
            <p:custDataLst>
              <p:tags r:id="rId3"/>
            </p:custDataLst>
          </p:nvPr>
        </p:nvPicPr>
        <p:blipFill>
          <a:blip r:embed="rId8" cstate="print"/>
          <a:stretch>
            <a:fillRect/>
          </a:stretch>
        </p:blipFill>
        <p:spPr>
          <a:xfrm>
            <a:off x="683567" y="1988840"/>
            <a:ext cx="7720095" cy="3508353"/>
          </a:xfrm>
          <a:prstGeom prst="rect">
            <a:avLst/>
          </a:prstGeom>
        </p:spPr>
      </p:pic>
      <p:sp>
        <p:nvSpPr>
          <p:cNvPr id="17" name="CasellaDiTesto 16"/>
          <p:cNvSpPr txBox="1"/>
          <p:nvPr userDrawn="1"/>
        </p:nvSpPr>
        <p:spPr>
          <a:xfrm>
            <a:off x="5940152" y="1258600"/>
            <a:ext cx="2664296" cy="584775"/>
          </a:xfrm>
          <a:prstGeom prst="rect">
            <a:avLst/>
          </a:prstGeom>
          <a:noFill/>
        </p:spPr>
        <p:txBody>
          <a:bodyPr wrap="square" rtlCol="0">
            <a:spAutoFit/>
          </a:bodyPr>
          <a:lstStyle/>
          <a:p>
            <a:pPr algn="l"/>
            <a:r>
              <a:rPr lang="it-IT" sz="3200" b="1" dirty="0" err="1" smtClean="0">
                <a:solidFill>
                  <a:srgbClr val="0088CC"/>
                </a:solidFill>
              </a:rPr>
              <a:t>BeeP</a:t>
            </a:r>
            <a:r>
              <a:rPr lang="it-IT" sz="3200" b="1" dirty="0" smtClean="0">
                <a:solidFill>
                  <a:srgbClr val="0088CC"/>
                </a:solidFill>
              </a:rPr>
              <a:t> </a:t>
            </a:r>
            <a:r>
              <a:rPr lang="it-IT" sz="3200" b="1" dirty="0" err="1" smtClean="0">
                <a:solidFill>
                  <a:srgbClr val="0088CC"/>
                </a:solidFill>
              </a:rPr>
              <a:t>Channel</a:t>
            </a:r>
            <a:endParaRPr lang="it-IT" sz="3200" b="1" dirty="0" smtClean="0">
              <a:solidFill>
                <a:srgbClr val="0088CC"/>
              </a:solidFill>
            </a:endParaRPr>
          </a:p>
        </p:txBody>
      </p:sp>
      <p:pic>
        <p:nvPicPr>
          <p:cNvPr id="18" name="Immagine 17" descr="barra_grigia.jpg"/>
          <p:cNvPicPr>
            <a:picLocks noChangeAspect="1"/>
          </p:cNvPicPr>
          <p:nvPr userDrawn="1">
            <p:custDataLst>
              <p:tags r:id="rId4"/>
            </p:custDataLst>
          </p:nvPr>
        </p:nvPicPr>
        <p:blipFill>
          <a:blip r:embed="rId9" cstate="print"/>
          <a:stretch>
            <a:fillRect/>
          </a:stretch>
        </p:blipFill>
        <p:spPr>
          <a:xfrm>
            <a:off x="0" y="5551512"/>
            <a:ext cx="9144000" cy="685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12" name="Immagine 11" descr="barra_grigia.jpg"/>
          <p:cNvPicPr>
            <a:picLocks noChangeAspect="1"/>
          </p:cNvPicPr>
          <p:nvPr userDrawn="1">
            <p:custDataLst>
              <p:tags r:id="rId1"/>
            </p:custDataLst>
          </p:nvPr>
        </p:nvPicPr>
        <p:blipFill>
          <a:blip r:embed="rId6" cstate="print"/>
          <a:stretch>
            <a:fillRect/>
          </a:stretch>
        </p:blipFill>
        <p:spPr>
          <a:xfrm>
            <a:off x="0" y="0"/>
            <a:ext cx="9144000" cy="685800"/>
          </a:xfrm>
          <a:prstGeom prst="rect">
            <a:avLst/>
          </a:prstGeom>
        </p:spPr>
      </p:pic>
      <p:pic>
        <p:nvPicPr>
          <p:cNvPr id="7" name="Immagine 6" descr="verde.jpg"/>
          <p:cNvPicPr>
            <a:picLocks noChangeAspect="1"/>
          </p:cNvPicPr>
          <p:nvPr userDrawn="1">
            <p:custDataLst>
              <p:tags r:id="rId2"/>
            </p:custDataLst>
          </p:nvPr>
        </p:nvPicPr>
        <p:blipFill>
          <a:blip r:embed="rId7" cstate="print"/>
          <a:stretch>
            <a:fillRect/>
          </a:stretch>
        </p:blipFill>
        <p:spPr>
          <a:xfrm>
            <a:off x="1" y="1"/>
            <a:ext cx="1187623" cy="1173894"/>
          </a:xfrm>
          <a:prstGeom prst="rect">
            <a:avLst/>
          </a:prstGeom>
          <a:noFill/>
        </p:spPr>
      </p:pic>
      <p:pic>
        <p:nvPicPr>
          <p:cNvPr id="10" name="Immagine 9" descr="barra_grigia.jpg"/>
          <p:cNvPicPr>
            <a:picLocks noChangeAspect="1"/>
          </p:cNvPicPr>
          <p:nvPr userDrawn="1">
            <p:custDataLst>
              <p:tags r:id="rId3"/>
            </p:custDataLst>
          </p:nvPr>
        </p:nvPicPr>
        <p:blipFill>
          <a:blip r:embed="rId8" cstate="print"/>
          <a:srcRect b="82103"/>
          <a:stretch>
            <a:fillRect/>
          </a:stretch>
        </p:blipFill>
        <p:spPr>
          <a:xfrm>
            <a:off x="0" y="6497960"/>
            <a:ext cx="9144000" cy="360040"/>
          </a:xfrm>
          <a:prstGeom prst="rect">
            <a:avLst/>
          </a:prstGeom>
        </p:spPr>
      </p:pic>
      <p:pic>
        <p:nvPicPr>
          <p:cNvPr id="13" name="Immagine 12" descr="verde.jpg"/>
          <p:cNvPicPr>
            <a:picLocks noChangeAspect="1"/>
          </p:cNvPicPr>
          <p:nvPr userDrawn="1">
            <p:custDataLst>
              <p:tags r:id="rId4"/>
            </p:custDataLst>
          </p:nvPr>
        </p:nvPicPr>
        <p:blipFill>
          <a:blip r:embed="rId7" cstate="print"/>
          <a:stretch>
            <a:fillRect/>
          </a:stretch>
        </p:blipFill>
        <p:spPr>
          <a:xfrm rot="10800000">
            <a:off x="8532440" y="6253508"/>
            <a:ext cx="611560" cy="604491"/>
          </a:xfrm>
          <a:prstGeom prst="rect">
            <a:avLst/>
          </a:prstGeom>
          <a:noFill/>
        </p:spPr>
      </p:pic>
      <p:sp>
        <p:nvSpPr>
          <p:cNvPr id="14" name="Segnaposto piè di pagina 4"/>
          <p:cNvSpPr txBox="1">
            <a:spLocks/>
          </p:cNvSpPr>
          <p:nvPr userDrawn="1"/>
        </p:nvSpPr>
        <p:spPr>
          <a:xfrm>
            <a:off x="596280" y="6570495"/>
            <a:ext cx="7936160" cy="365125"/>
          </a:xfrm>
          <a:prstGeom prst="rect">
            <a:avLst/>
          </a:prstGeo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err="1" smtClean="0">
                <a:ln>
                  <a:noFill/>
                </a:ln>
                <a:solidFill>
                  <a:schemeClr val="accent3"/>
                </a:solidFill>
                <a:effectLst/>
                <a:uLnTx/>
                <a:uFillTx/>
                <a:latin typeface="+mn-lt"/>
                <a:ea typeface="+mn-ea"/>
                <a:cs typeface="+mn-cs"/>
              </a:rPr>
              <a:t>Tips</a:t>
            </a:r>
            <a:r>
              <a:rPr kumimoji="0" lang="it-IT" sz="1200" u="none" strike="noStrike" kern="1200" cap="none" spc="0" normalizeH="0" baseline="0" noProof="0" dirty="0" smtClean="0">
                <a:ln>
                  <a:noFill/>
                </a:ln>
                <a:solidFill>
                  <a:schemeClr val="accent3"/>
                </a:solidFill>
                <a:effectLst/>
                <a:uLnTx/>
                <a:uFillTx/>
                <a:latin typeface="+mn-lt"/>
                <a:ea typeface="+mn-ea"/>
                <a:cs typeface="+mn-cs"/>
              </a:rPr>
              <a:t> &amp; </a:t>
            </a:r>
            <a:r>
              <a:rPr kumimoji="0" lang="it-IT" sz="1200" u="none" strike="noStrike" kern="1200" cap="none" spc="0" normalizeH="0" baseline="0" noProof="0" dirty="0" err="1" smtClean="0">
                <a:ln>
                  <a:noFill/>
                </a:ln>
                <a:solidFill>
                  <a:schemeClr val="accent3"/>
                </a:solidFill>
                <a:effectLst/>
                <a:uLnTx/>
                <a:uFillTx/>
                <a:latin typeface="+mn-lt"/>
                <a:ea typeface="+mn-ea"/>
                <a:cs typeface="+mn-cs"/>
              </a:rPr>
              <a:t>Tricks</a:t>
            </a:r>
            <a:r>
              <a:rPr kumimoji="0" lang="it-IT" sz="1200" u="none" strike="noStrike" kern="1200" cap="none" spc="0" normalizeH="0" baseline="0" noProof="0" dirty="0" smtClean="0">
                <a:ln>
                  <a:noFill/>
                </a:ln>
                <a:solidFill>
                  <a:schemeClr val="accent3"/>
                </a:solidFill>
                <a:effectLst/>
                <a:uLnTx/>
                <a:uFillTx/>
                <a:latin typeface="+mn-lt"/>
                <a:ea typeface="+mn-ea"/>
                <a:cs typeface="+mn-cs"/>
              </a:rPr>
              <a:t> – Presentazioni in rete</a:t>
            </a:r>
          </a:p>
        </p:txBody>
      </p:sp>
      <p:sp>
        <p:nvSpPr>
          <p:cNvPr id="2" name="Titolo 1"/>
          <p:cNvSpPr>
            <a:spLocks noGrp="1"/>
          </p:cNvSpPr>
          <p:nvPr>
            <p:ph type="title"/>
          </p:nvPr>
        </p:nvSpPr>
        <p:spPr>
          <a:xfrm>
            <a:off x="1231644" y="-11043"/>
            <a:ext cx="6680713" cy="707886"/>
          </a:xfrm>
          <a:noFill/>
        </p:spPr>
        <p:txBody>
          <a:bodyPr wrap="square" rtlCol="0">
            <a:spAutoFit/>
          </a:bodyPr>
          <a:lstStyle>
            <a:lvl1pPr>
              <a:defRPr lang="it-IT" sz="4000" b="1" dirty="0">
                <a:latin typeface="+mn-lt"/>
                <a:ea typeface="+mn-ea"/>
                <a:cs typeface="+mn-cs"/>
              </a:defRPr>
            </a:lvl1pPr>
          </a:lstStyle>
          <a:p>
            <a:pPr marL="0" lvl="0" algn="l"/>
            <a:r>
              <a:rPr lang="it-IT" dirty="0" smtClean="0"/>
              <a:t>Fare</a:t>
            </a:r>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Contenuto con didascalia">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751264"/>
            <a:ext cx="9144000" cy="6106736"/>
          </a:xfrm>
          <a:prstGeom prst="rect">
            <a:avLst/>
          </a:prstGeom>
          <a:gradFill flip="none" rotWithShape="1">
            <a:gsLst>
              <a:gs pos="0">
                <a:schemeClr val="tx1">
                  <a:lumMod val="50000"/>
                </a:schemeClr>
              </a:gs>
              <a:gs pos="50000">
                <a:schemeClr val="tx1">
                  <a:lumMod val="75000"/>
                </a:schemeClr>
              </a:gs>
              <a:gs pos="100000">
                <a:schemeClr val="tx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t-IT" dirty="0"/>
          </a:p>
        </p:txBody>
      </p:sp>
    </p:spTree>
    <p:extLst>
      <p:ext uri="{BB962C8B-B14F-4D97-AF65-F5344CB8AC3E}">
        <p14:creationId xmlns:p14="http://schemas.microsoft.com/office/powerpoint/2010/main" val="330075189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21C1C0-E36C-417C-A3D4-4CF49ABB3EB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C1C0-E36C-417C-A3D4-4CF49ABB3EB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prezi.com/learn/"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hyperlink" Target="http://prezi.com/" TargetMode="External"/><Relationship Id="rId5" Type="http://schemas.openxmlformats.org/officeDocument/2006/relationships/image" Target="../media/image1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hyperlink" Target="http://prezi.com/zdszejfz-jfr/evolution-of-prezentations/" TargetMode="External"/><Relationship Id="rId5" Type="http://schemas.openxmlformats.org/officeDocument/2006/relationships/image" Target="../media/image18.jpe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1.xml"/><Relationship Id="rId7" Type="http://schemas.openxmlformats.org/officeDocument/2006/relationships/image" Target="../media/image9.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hyperlink" Target="http://www.slideshare.net/about" TargetMode="External"/><Relationship Id="rId3" Type="http://schemas.openxmlformats.org/officeDocument/2006/relationships/slideLayout" Target="../slideLayouts/slideLayout2.xml"/><Relationship Id="rId7" Type="http://schemas.openxmlformats.org/officeDocument/2006/relationships/hyperlink" Target="http://help.slideshare.com/home"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http://www.slideshare.net/" TargetMode="Externa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cdn.sliderocket.com/GuidedTour/Tour.html"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hyperlink" Target="http://www.sliderocket.com/" TargetMode="External"/><Relationship Id="rId5" Type="http://schemas.openxmlformats.org/officeDocument/2006/relationships/image" Target="../media/image1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835496" y="5589240"/>
            <a:ext cx="6400800" cy="672480"/>
          </a:xfrm>
        </p:spPr>
        <p:txBody>
          <a:bodyPr/>
          <a:lstStyle/>
          <a:p>
            <a:pPr>
              <a:buNone/>
            </a:pPr>
            <a:r>
              <a:rPr lang="it-IT" b="1" dirty="0"/>
              <a:t>Presentazioni in rete</a:t>
            </a:r>
            <a:endParaRPr lang="it-IT" b="1" dirty="0" smtClean="0"/>
          </a:p>
        </p:txBody>
      </p:sp>
      <p:sp>
        <p:nvSpPr>
          <p:cNvPr id="4" name="Sottotitolo 2"/>
          <p:cNvSpPr txBox="1">
            <a:spLocks/>
          </p:cNvSpPr>
          <p:nvPr/>
        </p:nvSpPr>
        <p:spPr>
          <a:xfrm>
            <a:off x="827584" y="6165304"/>
            <a:ext cx="6400800" cy="600472"/>
          </a:xfrm>
          <a:prstGeom prst="rect">
            <a:avLst/>
          </a:prstGeom>
        </p:spPr>
        <p:txBody>
          <a:bodyPr vert="horz" lIns="91440" tIns="45720" rIns="91440" bIns="45720" rtlCol="0">
            <a:normAutofit/>
          </a:bodyPr>
          <a:lstStyle/>
          <a:p>
            <a:pPr marL="342900" lvl="0" indent="-342900">
              <a:spcBef>
                <a:spcPct val="20000"/>
              </a:spcBef>
              <a:defRPr/>
            </a:pPr>
            <a:r>
              <a:rPr lang="it-IT" sz="2600" dirty="0" err="1"/>
              <a:t>slidesharing</a:t>
            </a:r>
            <a:r>
              <a:rPr lang="it-IT" sz="2600" dirty="0"/>
              <a:t> e </a:t>
            </a:r>
            <a:r>
              <a:rPr lang="it-IT" sz="2600" dirty="0" err="1"/>
              <a:t>zooming</a:t>
            </a:r>
            <a:r>
              <a:rPr lang="it-IT" sz="2600" dirty="0"/>
              <a:t> </a:t>
            </a:r>
            <a:r>
              <a:rPr lang="it-IT" sz="2600" dirty="0" err="1" smtClean="0"/>
              <a:t>presentation</a:t>
            </a:r>
            <a:endParaRPr kumimoji="0" lang="it-IT" sz="2600" b="0" i="0" u="none" strike="noStrike" kern="1200" cap="none" spc="0" normalizeH="0" baseline="0" noProof="0" dirty="0" smtClean="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p:cNvSpPr>
            <a:spLocks noChangeArrowheads="1"/>
          </p:cNvSpPr>
          <p:nvPr/>
        </p:nvSpPr>
        <p:spPr bwMode="auto">
          <a:xfrm>
            <a:off x="4789165" y="4651613"/>
            <a:ext cx="2017594" cy="1369675"/>
          </a:xfrm>
          <a:prstGeom prst="roundRect">
            <a:avLst>
              <a:gd name="adj" fmla="val 16667"/>
            </a:avLst>
          </a:prstGeom>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Condivisione</a:t>
            </a:r>
          </a:p>
          <a:p>
            <a:pPr>
              <a:lnSpc>
                <a:spcPct val="115000"/>
              </a:lnSpc>
              <a:spcAft>
                <a:spcPts val="592"/>
              </a:spcAft>
            </a:pPr>
            <a:r>
              <a:rPr lang="it-IT" sz="1100" dirty="0">
                <a:solidFill>
                  <a:prstClr val="black"/>
                </a:solidFill>
                <a:ea typeface="Calibri"/>
                <a:cs typeface="Times New Roman"/>
              </a:rPr>
              <a:t>Le presentazioni caricate possono essere condivise via mail, su </a:t>
            </a:r>
            <a:r>
              <a:rPr lang="it-IT" sz="1100" dirty="0" err="1">
                <a:solidFill>
                  <a:prstClr val="black"/>
                </a:solidFill>
                <a:ea typeface="Calibri"/>
                <a:cs typeface="Times New Roman"/>
              </a:rPr>
              <a:t>Twitter</a:t>
            </a:r>
            <a:r>
              <a:rPr lang="it-IT" sz="1100" dirty="0">
                <a:solidFill>
                  <a:prstClr val="black"/>
                </a:solidFill>
                <a:ea typeface="Calibri"/>
                <a:cs typeface="Times New Roman"/>
              </a:rPr>
              <a:t>, </a:t>
            </a:r>
            <a:r>
              <a:rPr lang="it-IT" sz="1100" dirty="0" err="1">
                <a:solidFill>
                  <a:prstClr val="black"/>
                </a:solidFill>
                <a:ea typeface="Calibri"/>
                <a:cs typeface="Times New Roman"/>
              </a:rPr>
              <a:t>Facebook</a:t>
            </a:r>
            <a:r>
              <a:rPr lang="it-IT" sz="1100" dirty="0">
                <a:solidFill>
                  <a:prstClr val="black"/>
                </a:solidFill>
                <a:ea typeface="Calibri"/>
                <a:cs typeface="Times New Roman"/>
              </a:rPr>
              <a:t>, </a:t>
            </a:r>
            <a:r>
              <a:rPr lang="it-IT" sz="1100" dirty="0" err="1">
                <a:solidFill>
                  <a:prstClr val="black"/>
                </a:solidFill>
                <a:ea typeface="Calibri"/>
                <a:cs typeface="Times New Roman"/>
              </a:rPr>
              <a:t>LinkedIn</a:t>
            </a:r>
            <a:r>
              <a:rPr lang="it-IT" sz="1100" dirty="0">
                <a:solidFill>
                  <a:prstClr val="black"/>
                </a:solidFill>
                <a:ea typeface="Calibri"/>
                <a:cs typeface="Times New Roman"/>
              </a:rPr>
              <a:t>.</a:t>
            </a:r>
          </a:p>
        </p:txBody>
      </p:sp>
      <p:sp>
        <p:nvSpPr>
          <p:cNvPr id="5" name="PPTShape_0"/>
          <p:cNvSpPr>
            <a:spLocks noChangeArrowheads="1"/>
          </p:cNvSpPr>
          <p:nvPr/>
        </p:nvSpPr>
        <p:spPr bwMode="auto">
          <a:xfrm>
            <a:off x="4784757" y="1549140"/>
            <a:ext cx="1852295" cy="1087772"/>
          </a:xfrm>
          <a:prstGeom prst="roundRect">
            <a:avLst>
              <a:gd name="adj" fmla="val 16667"/>
            </a:avLst>
          </a:prstGeom>
          <a:solidFill>
            <a:srgbClr val="9BBB59"/>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Accesso</a:t>
            </a:r>
          </a:p>
          <a:p>
            <a:pPr>
              <a:lnSpc>
                <a:spcPct val="115000"/>
              </a:lnSpc>
              <a:spcAft>
                <a:spcPts val="592"/>
              </a:spcAft>
            </a:pPr>
            <a:r>
              <a:rPr lang="it-IT" sz="1100" dirty="0">
                <a:solidFill>
                  <a:prstClr val="black"/>
                </a:solidFill>
                <a:ea typeface="Calibri"/>
                <a:cs typeface="Times New Roman"/>
              </a:rPr>
              <a:t>Per accedere a </a:t>
            </a:r>
            <a:r>
              <a:rPr lang="it-IT" sz="1100" dirty="0" err="1">
                <a:solidFill>
                  <a:prstClr val="black"/>
                </a:solidFill>
                <a:ea typeface="Calibri"/>
                <a:cs typeface="Times New Roman"/>
              </a:rPr>
              <a:t>Prezi</a:t>
            </a:r>
            <a:r>
              <a:rPr lang="it-IT" sz="1100" dirty="0">
                <a:solidFill>
                  <a:prstClr val="black"/>
                </a:solidFill>
                <a:ea typeface="Calibri"/>
                <a:cs typeface="Times New Roman"/>
              </a:rPr>
              <a:t> è necessario effettuare il login.</a:t>
            </a:r>
          </a:p>
        </p:txBody>
      </p:sp>
      <p:sp>
        <p:nvSpPr>
          <p:cNvPr id="6" name="PPTShape_1"/>
          <p:cNvSpPr>
            <a:spLocks noChangeArrowheads="1"/>
          </p:cNvSpPr>
          <p:nvPr/>
        </p:nvSpPr>
        <p:spPr bwMode="auto">
          <a:xfrm>
            <a:off x="6357662" y="836712"/>
            <a:ext cx="1330739" cy="953770"/>
          </a:xfrm>
          <a:prstGeom prst="roundRect">
            <a:avLst>
              <a:gd name="adj" fmla="val 16667"/>
            </a:avLst>
          </a:prstGeom>
          <a:solidFill>
            <a:srgbClr val="FF9933"/>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Costo</a:t>
            </a:r>
          </a:p>
          <a:p>
            <a:pPr>
              <a:lnSpc>
                <a:spcPct val="115000"/>
              </a:lnSpc>
              <a:spcAft>
                <a:spcPts val="592"/>
              </a:spcAft>
            </a:pPr>
            <a:r>
              <a:rPr lang="it-IT" sz="1100" dirty="0">
                <a:solidFill>
                  <a:prstClr val="black"/>
                </a:solidFill>
                <a:ea typeface="Calibri"/>
                <a:cs typeface="Times New Roman"/>
              </a:rPr>
              <a:t>Gratuito nella versione base</a:t>
            </a:r>
          </a:p>
        </p:txBody>
      </p:sp>
      <p:sp>
        <p:nvSpPr>
          <p:cNvPr id="7" name="PPTShape_2"/>
          <p:cNvSpPr>
            <a:spLocks noChangeArrowheads="1"/>
          </p:cNvSpPr>
          <p:nvPr/>
        </p:nvSpPr>
        <p:spPr bwMode="auto">
          <a:xfrm>
            <a:off x="7462483" y="1578108"/>
            <a:ext cx="1388029" cy="953770"/>
          </a:xfrm>
          <a:prstGeom prst="roundRect">
            <a:avLst>
              <a:gd name="adj" fmla="val 16667"/>
            </a:avLst>
          </a:prstGeom>
          <a:solidFill>
            <a:srgbClr val="FFCC66"/>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Lingue</a:t>
            </a:r>
          </a:p>
          <a:p>
            <a:pPr>
              <a:lnSpc>
                <a:spcPct val="115000"/>
              </a:lnSpc>
              <a:spcAft>
                <a:spcPts val="592"/>
              </a:spcAft>
            </a:pPr>
            <a:r>
              <a:rPr lang="it-IT" sz="1100" dirty="0">
                <a:solidFill>
                  <a:prstClr val="black"/>
                </a:solidFill>
                <a:ea typeface="Calibri"/>
                <a:cs typeface="Times New Roman"/>
              </a:rPr>
              <a:t>Inglese</a:t>
            </a:r>
          </a:p>
        </p:txBody>
      </p:sp>
      <p:sp>
        <p:nvSpPr>
          <p:cNvPr id="8" name="PPTShape_3"/>
          <p:cNvSpPr>
            <a:spLocks noChangeArrowheads="1"/>
          </p:cNvSpPr>
          <p:nvPr/>
        </p:nvSpPr>
        <p:spPr bwMode="auto">
          <a:xfrm>
            <a:off x="4816567" y="3013378"/>
            <a:ext cx="1852295" cy="936492"/>
          </a:xfrm>
          <a:prstGeom prst="roundRect">
            <a:avLst>
              <a:gd name="adj" fmla="val 16667"/>
            </a:avLst>
          </a:prstGeom>
          <a:solidFill>
            <a:srgbClr val="FF9933"/>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Utilizzi</a:t>
            </a:r>
          </a:p>
          <a:p>
            <a:r>
              <a:rPr lang="it-IT" sz="1100" dirty="0">
                <a:solidFill>
                  <a:prstClr val="black"/>
                </a:solidFill>
                <a:ea typeface="Calibri"/>
                <a:cs typeface="Times New Roman"/>
              </a:rPr>
              <a:t>Creare presentazioni non lineari  con effetti di zoom</a:t>
            </a:r>
          </a:p>
        </p:txBody>
      </p:sp>
      <p:sp>
        <p:nvSpPr>
          <p:cNvPr id="9" name="PPTShape_4"/>
          <p:cNvSpPr>
            <a:spLocks noChangeArrowheads="1"/>
          </p:cNvSpPr>
          <p:nvPr/>
        </p:nvSpPr>
        <p:spPr bwMode="auto">
          <a:xfrm>
            <a:off x="6484138" y="2296336"/>
            <a:ext cx="2151782" cy="1074317"/>
          </a:xfrm>
          <a:prstGeom prst="roundRect">
            <a:avLst>
              <a:gd name="adj" fmla="val 16667"/>
            </a:avLst>
          </a:prstGeom>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Output</a:t>
            </a:r>
          </a:p>
          <a:p>
            <a:pPr>
              <a:lnSpc>
                <a:spcPct val="115000"/>
              </a:lnSpc>
              <a:spcAft>
                <a:spcPts val="592"/>
              </a:spcAft>
            </a:pPr>
            <a:r>
              <a:rPr lang="it-IT" sz="1100" dirty="0">
                <a:solidFill>
                  <a:prstClr val="black"/>
                </a:solidFill>
                <a:ea typeface="Calibri"/>
                <a:cs typeface="Times New Roman"/>
              </a:rPr>
              <a:t>La presentazione può essere scaricata in locale in formato Adobe Flash</a:t>
            </a:r>
          </a:p>
        </p:txBody>
      </p:sp>
      <p:pic>
        <p:nvPicPr>
          <p:cNvPr id="20" name="Immagine 1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168974" y="1389614"/>
            <a:ext cx="2826962" cy="1966758"/>
          </a:xfrm>
          <a:prstGeom prst="rect">
            <a:avLst/>
          </a:prstGeom>
          <a:ln>
            <a:noFill/>
          </a:ln>
          <a:effectLst>
            <a:outerShdw blurRad="190500" algn="tl" rotWithShape="0">
              <a:srgbClr val="000000">
                <a:alpha val="70000"/>
              </a:srgbClr>
            </a:outerShdw>
          </a:effectLst>
        </p:spPr>
      </p:pic>
      <p:sp>
        <p:nvSpPr>
          <p:cNvPr id="24" name="Rettangolo 23"/>
          <p:cNvSpPr/>
          <p:nvPr/>
        </p:nvSpPr>
        <p:spPr>
          <a:xfrm>
            <a:off x="611189" y="3796031"/>
            <a:ext cx="3816796" cy="2911962"/>
          </a:xfrm>
          <a:prstGeom prst="rect">
            <a:avLst/>
          </a:prstGeom>
        </p:spPr>
        <p:txBody>
          <a:bodyPr wrap="square" lIns="80147" tIns="40074" rIns="80147" bIns="40074">
            <a:spAutoFit/>
          </a:bodyPr>
          <a:lstStyle/>
          <a:p>
            <a:pPr>
              <a:lnSpc>
                <a:spcPct val="115000"/>
              </a:lnSpc>
              <a:spcAft>
                <a:spcPts val="877"/>
              </a:spcAft>
            </a:pPr>
            <a:r>
              <a:rPr lang="it-IT" sz="1400" b="1" dirty="0"/>
              <a:t>PREZI </a:t>
            </a:r>
            <a:r>
              <a:rPr lang="it-IT" sz="1400" dirty="0"/>
              <a:t>permette </a:t>
            </a:r>
            <a:r>
              <a:rPr lang="it-IT" sz="1400" dirty="0" smtClean="0"/>
              <a:t>di creare presentazioni secondo una logica «non lineare» e condividerle.</a:t>
            </a:r>
            <a:endParaRPr lang="it-IT" sz="1400" dirty="0"/>
          </a:p>
          <a:p>
            <a:pPr>
              <a:lnSpc>
                <a:spcPct val="115000"/>
              </a:lnSpc>
              <a:spcAft>
                <a:spcPts val="877"/>
              </a:spcAft>
            </a:pPr>
            <a:r>
              <a:rPr lang="it-IT" sz="1400" b="1" dirty="0"/>
              <a:t>Difficoltà</a:t>
            </a:r>
            <a:r>
              <a:rPr lang="it-IT" sz="1400" dirty="0"/>
              <a:t>: media</a:t>
            </a:r>
          </a:p>
          <a:p>
            <a:pPr>
              <a:spcAft>
                <a:spcPts val="1052"/>
              </a:spcAft>
            </a:pPr>
            <a:r>
              <a:rPr lang="it-IT" sz="1400" b="1" dirty="0"/>
              <a:t>Link</a:t>
            </a:r>
            <a:r>
              <a:rPr lang="it-IT" sz="1400" dirty="0"/>
              <a:t>: </a:t>
            </a:r>
            <a:r>
              <a:rPr lang="en-US" sz="1400" dirty="0">
                <a:hlinkClick r:id="rId6"/>
              </a:rPr>
              <a:t>http://prezi.com/</a:t>
            </a:r>
            <a:endParaRPr lang="en-US" sz="1400" dirty="0"/>
          </a:p>
          <a:p>
            <a:pPr>
              <a:spcAft>
                <a:spcPts val="1052"/>
              </a:spcAft>
            </a:pPr>
            <a:r>
              <a:rPr lang="it-IT" sz="1400" b="1" dirty="0" err="1">
                <a:ea typeface="Calibri" pitchFamily="34" charset="0"/>
                <a:cs typeface="Times New Roman" pitchFamily="18" charset="0"/>
              </a:rPr>
              <a:t>Tags</a:t>
            </a:r>
            <a:r>
              <a:rPr lang="it-IT" sz="1400" dirty="0">
                <a:ea typeface="Calibri" pitchFamily="34" charset="0"/>
                <a:cs typeface="Times New Roman" pitchFamily="18" charset="0"/>
              </a:rPr>
              <a:t>: </a:t>
            </a:r>
            <a:r>
              <a:rPr lang="it-IT" sz="1400" dirty="0"/>
              <a:t>Adobe Flash, Comunicazione, </a:t>
            </a:r>
            <a:r>
              <a:rPr lang="it-IT" sz="1400" dirty="0" err="1"/>
              <a:t>Powerpoint</a:t>
            </a:r>
            <a:r>
              <a:rPr lang="it-IT" sz="1400" dirty="0"/>
              <a:t>, presentazioni,  </a:t>
            </a:r>
            <a:r>
              <a:rPr lang="it-IT" sz="1400" dirty="0" err="1"/>
              <a:t>Prezi</a:t>
            </a:r>
            <a:r>
              <a:rPr lang="it-IT" sz="1400" dirty="0"/>
              <a:t> </a:t>
            </a:r>
          </a:p>
          <a:p>
            <a:pPr>
              <a:spcAft>
                <a:spcPts val="1052"/>
              </a:spcAft>
            </a:pPr>
            <a:r>
              <a:rPr lang="it-IT" sz="1400" b="1" dirty="0"/>
              <a:t>Tutorial ufficiale</a:t>
            </a:r>
            <a:r>
              <a:rPr lang="it-IT" sz="1400" dirty="0"/>
              <a:t>: </a:t>
            </a:r>
            <a:r>
              <a:rPr lang="it-IT" sz="1400" dirty="0">
                <a:hlinkClick r:id="rId7"/>
              </a:rPr>
              <a:t>http://prezi.com/learn/</a:t>
            </a:r>
            <a:endParaRPr lang="it-IT" sz="1400" dirty="0"/>
          </a:p>
          <a:p>
            <a:pPr>
              <a:spcAft>
                <a:spcPts val="1052"/>
              </a:spcAft>
            </a:pPr>
            <a:endParaRPr lang="it-IT" sz="1400" dirty="0"/>
          </a:p>
          <a:p>
            <a:pPr>
              <a:spcAft>
                <a:spcPts val="1052"/>
              </a:spcAft>
            </a:pPr>
            <a:endParaRPr lang="it-IT" sz="1400" dirty="0">
              <a:cs typeface="Arial" pitchFamily="34" charset="0"/>
            </a:endParaRPr>
          </a:p>
        </p:txBody>
      </p:sp>
      <p:sp>
        <p:nvSpPr>
          <p:cNvPr id="2" name="Titolo 1"/>
          <p:cNvSpPr>
            <a:spLocks noGrp="1"/>
          </p:cNvSpPr>
          <p:nvPr>
            <p:ph type="title"/>
          </p:nvPr>
        </p:nvSpPr>
        <p:spPr/>
        <p:txBody>
          <a:bodyPr>
            <a:normAutofit/>
          </a:bodyPr>
          <a:lstStyle/>
          <a:p>
            <a:r>
              <a:rPr lang="it-IT" sz="3600" dirty="0" err="1" smtClean="0"/>
              <a:t>Prezi</a:t>
            </a:r>
            <a:endParaRPr lang="it-IT" sz="3600" dirty="0"/>
          </a:p>
        </p:txBody>
      </p:sp>
      <p:cxnSp>
        <p:nvCxnSpPr>
          <p:cNvPr id="4" name="Connettore 1 3"/>
          <p:cNvCxnSpPr/>
          <p:nvPr/>
        </p:nvCxnSpPr>
        <p:spPr>
          <a:xfrm>
            <a:off x="4572000" y="692696"/>
            <a:ext cx="0" cy="6264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PTShape_5"/>
          <p:cNvSpPr>
            <a:spLocks noChangeArrowheads="1"/>
          </p:cNvSpPr>
          <p:nvPr/>
        </p:nvSpPr>
        <p:spPr bwMode="auto">
          <a:xfrm>
            <a:off x="6036144" y="3836188"/>
            <a:ext cx="2574564" cy="1062078"/>
          </a:xfrm>
          <a:prstGeom prst="roundRect">
            <a:avLst>
              <a:gd name="adj" fmla="val 16667"/>
            </a:avLst>
          </a:prstGeom>
          <a:solidFill>
            <a:srgbClr val="FFCC66"/>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Sistema </a:t>
            </a:r>
            <a:r>
              <a:rPr lang="it-IT" sz="1100" b="1" dirty="0" smtClean="0">
                <a:solidFill>
                  <a:prstClr val="black"/>
                </a:solidFill>
                <a:ea typeface="Calibri"/>
                <a:cs typeface="Times New Roman"/>
              </a:rPr>
              <a:t>operativo</a:t>
            </a:r>
          </a:p>
          <a:p>
            <a:pPr>
              <a:lnSpc>
                <a:spcPct val="115000"/>
              </a:lnSpc>
              <a:spcAft>
                <a:spcPts val="592"/>
              </a:spcAft>
            </a:pPr>
            <a:r>
              <a:rPr lang="it-IT" sz="1100" dirty="0" smtClean="0">
                <a:solidFill>
                  <a:prstClr val="black"/>
                </a:solidFill>
                <a:ea typeface="Calibri"/>
                <a:cs typeface="Times New Roman"/>
              </a:rPr>
              <a:t>Browser e piattaforme che supportano </a:t>
            </a:r>
            <a:r>
              <a:rPr lang="en-US" sz="1100" dirty="0" smtClean="0">
                <a:solidFill>
                  <a:schemeClr val="tx1"/>
                </a:solidFill>
              </a:rPr>
              <a:t>Adobe's Flash Player 10 plugin</a:t>
            </a:r>
            <a:endParaRPr lang="it-IT" sz="1100" b="1" dirty="0">
              <a:solidFill>
                <a:schemeClr val="tx1"/>
              </a:solidFill>
              <a:ea typeface="Calibri"/>
              <a:cs typeface="Times New Roman"/>
            </a:endParaRPr>
          </a:p>
        </p:txBody>
      </p:sp>
    </p:spTree>
    <p:custDataLst>
      <p:tags r:id="rId1"/>
    </p:custDataLst>
    <p:extLst>
      <p:ext uri="{BB962C8B-B14F-4D97-AF65-F5344CB8AC3E}">
        <p14:creationId xmlns:p14="http://schemas.microsoft.com/office/powerpoint/2010/main" val="4261226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t="6142"/>
          <a:stretch/>
        </p:blipFill>
        <p:spPr bwMode="auto">
          <a:xfrm>
            <a:off x="683568" y="1124744"/>
            <a:ext cx="770298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4"/>
          <p:cNvSpPr>
            <a:spLocks noGrp="1"/>
          </p:cNvSpPr>
          <p:nvPr>
            <p:ph type="title"/>
          </p:nvPr>
        </p:nvSpPr>
        <p:spPr>
          <a:xfrm>
            <a:off x="1231644" y="19734"/>
            <a:ext cx="6680713" cy="646331"/>
          </a:xfrm>
        </p:spPr>
        <p:txBody>
          <a:bodyPr/>
          <a:lstStyle/>
          <a:p>
            <a:r>
              <a:rPr lang="it-IT" sz="3600" dirty="0"/>
              <a:t>gratuito o a pagamento?</a:t>
            </a:r>
          </a:p>
        </p:txBody>
      </p:sp>
    </p:spTree>
    <p:custDataLst>
      <p:tags r:id="rId1"/>
    </p:custDataLst>
    <p:extLst>
      <p:ext uri="{BB962C8B-B14F-4D97-AF65-F5344CB8AC3E}">
        <p14:creationId xmlns:p14="http://schemas.microsoft.com/office/powerpoint/2010/main" val="3144106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vediamo un esempio</a:t>
            </a:r>
            <a:endParaRPr lang="it-IT" dirty="0"/>
          </a:p>
        </p:txBody>
      </p:sp>
      <p:pic>
        <p:nvPicPr>
          <p:cNvPr id="3" name="Immagine 2" descr="esempio.jpg"/>
          <p:cNvPicPr>
            <a:picLocks noChangeAspect="1"/>
          </p:cNvPicPr>
          <p:nvPr>
            <p:custDataLst>
              <p:tags r:id="rId2"/>
            </p:custDataLst>
          </p:nvPr>
        </p:nvPicPr>
        <p:blipFill>
          <a:blip r:embed="rId5" cstate="print"/>
          <a:stretch>
            <a:fillRect/>
          </a:stretch>
        </p:blipFill>
        <p:spPr>
          <a:xfrm>
            <a:off x="467544" y="1124744"/>
            <a:ext cx="7884368" cy="4518834"/>
          </a:xfrm>
          <a:prstGeom prst="rect">
            <a:avLst/>
          </a:prstGeom>
        </p:spPr>
      </p:pic>
      <p:sp>
        <p:nvSpPr>
          <p:cNvPr id="1025" name="Rectangle 1"/>
          <p:cNvSpPr>
            <a:spLocks noChangeArrowheads="1"/>
          </p:cNvSpPr>
          <p:nvPr/>
        </p:nvSpPr>
        <p:spPr bwMode="auto">
          <a:xfrm>
            <a:off x="179512" y="6048771"/>
            <a:ext cx="87849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a:rPr>
              <a:t>http://prezi.com/zdszejfz-jfr/evolution-of-prezentations/</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txBox="1">
            <a:spLocks/>
          </p:cNvSpPr>
          <p:nvPr/>
        </p:nvSpPr>
        <p:spPr>
          <a:xfrm>
            <a:off x="6974904" y="6518807"/>
            <a:ext cx="2133600" cy="365125"/>
          </a:xfrm>
          <a:prstGeom prst="rect">
            <a:avLst/>
          </a:prstGeo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1C1C0-E36C-417C-A3D4-4CF49ABB3EBA}" type="slidenum">
              <a:rPr kumimoji="0" lang="it-IT" sz="18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CasellaDiTesto 3"/>
          <p:cNvSpPr txBox="1"/>
          <p:nvPr/>
        </p:nvSpPr>
        <p:spPr>
          <a:xfrm>
            <a:off x="911190" y="612726"/>
            <a:ext cx="7321620" cy="923330"/>
          </a:xfrm>
          <a:prstGeom prst="rect">
            <a:avLst/>
          </a:prstGeom>
          <a:noFill/>
        </p:spPr>
        <p:txBody>
          <a:bodyPr wrap="none" rtlCol="0">
            <a:spAutoFit/>
          </a:bodyPr>
          <a:lstStyle/>
          <a:p>
            <a:r>
              <a:rPr lang="it-IT" sz="5400" dirty="0" smtClean="0"/>
              <a:t>30 milioni</a:t>
            </a:r>
            <a:r>
              <a:rPr lang="it-IT" sz="3600" baseline="30000" dirty="0" smtClean="0"/>
              <a:t>*</a:t>
            </a:r>
            <a:r>
              <a:rPr lang="it-IT" sz="5400" dirty="0" smtClean="0"/>
              <a:t> </a:t>
            </a:r>
            <a:r>
              <a:rPr lang="it-IT" sz="2800" dirty="0" smtClean="0"/>
              <a:t>di presentazioni ogni giorno</a:t>
            </a:r>
            <a:endParaRPr lang="it-IT" sz="2800" dirty="0"/>
          </a:p>
        </p:txBody>
      </p:sp>
      <p:pic>
        <p:nvPicPr>
          <p:cNvPr id="7" name="Picture 2"/>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1835696" y="1817560"/>
            <a:ext cx="4968552" cy="49685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o 10"/>
          <p:cNvGrpSpPr/>
          <p:nvPr>
            <p:custDataLst>
              <p:tags r:id="rId3"/>
            </p:custDataLst>
          </p:nvPr>
        </p:nvGrpSpPr>
        <p:grpSpPr>
          <a:xfrm>
            <a:off x="531342" y="5990224"/>
            <a:ext cx="1944184" cy="707886"/>
            <a:chOff x="6449664" y="6105490"/>
            <a:chExt cx="1944184" cy="707886"/>
          </a:xfrm>
        </p:grpSpPr>
        <p:sp>
          <p:nvSpPr>
            <p:cNvPr id="12" name="Rettangolo 11"/>
            <p:cNvSpPr/>
            <p:nvPr/>
          </p:nvSpPr>
          <p:spPr>
            <a:xfrm>
              <a:off x="6449664" y="6105490"/>
              <a:ext cx="354584" cy="707886"/>
            </a:xfrm>
            <a:prstGeom prst="rect">
              <a:avLst/>
            </a:prstGeom>
          </p:spPr>
          <p:txBody>
            <a:bodyPr wrap="none">
              <a:spAutoFit/>
            </a:bodyPr>
            <a:lstStyle/>
            <a:p>
              <a:r>
                <a:rPr lang="it-IT" sz="4000" baseline="30000" dirty="0" smtClean="0"/>
                <a:t>*</a:t>
              </a:r>
              <a:endParaRPr lang="it-IT" sz="4000" dirty="0"/>
            </a:p>
          </p:txBody>
        </p:sp>
        <p:sp>
          <p:nvSpPr>
            <p:cNvPr id="13" name="CasellaDiTesto 12"/>
            <p:cNvSpPr txBox="1"/>
            <p:nvPr/>
          </p:nvSpPr>
          <p:spPr>
            <a:xfrm>
              <a:off x="6660232" y="6221923"/>
              <a:ext cx="1733616" cy="307777"/>
            </a:xfrm>
            <a:prstGeom prst="rect">
              <a:avLst/>
            </a:prstGeom>
            <a:noFill/>
          </p:spPr>
          <p:txBody>
            <a:bodyPr wrap="none" rtlCol="0">
              <a:spAutoFit/>
            </a:bodyPr>
            <a:lstStyle/>
            <a:p>
              <a:r>
                <a:rPr lang="it-IT" sz="1400" dirty="0" smtClean="0"/>
                <a:t>stima approssimativa</a:t>
              </a:r>
              <a:endParaRPr lang="it-IT" sz="1400" dirty="0"/>
            </a:p>
          </p:txBody>
        </p:sp>
      </p:gr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txBox="1">
            <a:spLocks/>
          </p:cNvSpPr>
          <p:nvPr/>
        </p:nvSpPr>
        <p:spPr>
          <a:xfrm>
            <a:off x="6974904" y="6518807"/>
            <a:ext cx="2133600" cy="365125"/>
          </a:xfrm>
          <a:prstGeom prst="rect">
            <a:avLst/>
          </a:prstGeo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1C1C0-E36C-417C-A3D4-4CF49ABB3EBA}" type="slidenum">
              <a:rPr kumimoji="0" lang="it-IT" sz="18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CasellaDiTesto 5"/>
          <p:cNvSpPr txBox="1"/>
          <p:nvPr/>
        </p:nvSpPr>
        <p:spPr>
          <a:xfrm>
            <a:off x="1259632" y="116632"/>
            <a:ext cx="7272808" cy="477054"/>
          </a:xfrm>
          <a:prstGeom prst="rect">
            <a:avLst/>
          </a:prstGeom>
          <a:noFill/>
        </p:spPr>
        <p:txBody>
          <a:bodyPr wrap="square" rtlCol="0">
            <a:spAutoFit/>
          </a:bodyPr>
          <a:lstStyle/>
          <a:p>
            <a:pPr algn="l"/>
            <a:endParaRPr lang="it-IT" sz="2500" b="1" dirty="0" smtClean="0">
              <a:solidFill>
                <a:schemeClr val="tx1"/>
              </a:solidFill>
            </a:endParaRPr>
          </a:p>
        </p:txBody>
      </p:sp>
      <p:pic>
        <p:nvPicPr>
          <p:cNvPr id="4" name="Immagine 3"/>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b="37934"/>
          <a:stretch/>
        </p:blipFill>
        <p:spPr>
          <a:xfrm>
            <a:off x="2233317" y="1628800"/>
            <a:ext cx="7593632" cy="4701265"/>
          </a:xfrm>
          <a:prstGeom prst="rect">
            <a:avLst/>
          </a:prstGeom>
        </p:spPr>
      </p:pic>
      <p:sp>
        <p:nvSpPr>
          <p:cNvPr id="7" name="CasellaDiTesto 6"/>
          <p:cNvSpPr txBox="1"/>
          <p:nvPr/>
        </p:nvSpPr>
        <p:spPr>
          <a:xfrm>
            <a:off x="607332" y="779800"/>
            <a:ext cx="3570208" cy="1785104"/>
          </a:xfrm>
          <a:prstGeom prst="rect">
            <a:avLst/>
          </a:prstGeom>
          <a:noFill/>
        </p:spPr>
        <p:txBody>
          <a:bodyPr wrap="none" rtlCol="0">
            <a:spAutoFit/>
          </a:bodyPr>
          <a:lstStyle/>
          <a:p>
            <a:r>
              <a:rPr lang="it-IT" sz="5400" dirty="0" smtClean="0"/>
              <a:t>500</a:t>
            </a:r>
            <a:r>
              <a:rPr lang="it-IT" sz="5400" baseline="30000" dirty="0" smtClean="0"/>
              <a:t> </a:t>
            </a:r>
            <a:r>
              <a:rPr lang="it-IT" sz="5400" dirty="0" smtClean="0"/>
              <a:t>milioni </a:t>
            </a:r>
            <a:r>
              <a:rPr lang="it-IT" sz="3600" baseline="30000" dirty="0" smtClean="0"/>
              <a:t>*</a:t>
            </a:r>
            <a:endParaRPr lang="it-IT" sz="3600" dirty="0" smtClean="0"/>
          </a:p>
          <a:p>
            <a:r>
              <a:rPr lang="it-IT" sz="2800" dirty="0" smtClean="0"/>
              <a:t>di persone al mondo </a:t>
            </a:r>
          </a:p>
          <a:p>
            <a:r>
              <a:rPr lang="it-IT" sz="2800" dirty="0" smtClean="0"/>
              <a:t>usano </a:t>
            </a:r>
            <a:r>
              <a:rPr lang="it-IT" sz="2800" dirty="0" err="1" smtClean="0"/>
              <a:t>Powerpoint</a:t>
            </a:r>
            <a:endParaRPr lang="it-IT" sz="2800" dirty="0"/>
          </a:p>
        </p:txBody>
      </p:sp>
      <p:sp>
        <p:nvSpPr>
          <p:cNvPr id="8" name="Ovale 7"/>
          <p:cNvSpPr/>
          <p:nvPr/>
        </p:nvSpPr>
        <p:spPr>
          <a:xfrm>
            <a:off x="4355976" y="3834502"/>
            <a:ext cx="3274935" cy="1538714"/>
          </a:xfrm>
          <a:prstGeom prst="ellipse">
            <a:avLst/>
          </a:prstGeom>
          <a:solidFill>
            <a:srgbClr val="0F0C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Presentazioni .</a:t>
            </a:r>
            <a:r>
              <a:rPr lang="it-IT" dirty="0" err="1" smtClean="0"/>
              <a:t>ppt</a:t>
            </a:r>
            <a:endParaRPr lang="it-IT" dirty="0"/>
          </a:p>
        </p:txBody>
      </p:sp>
      <p:grpSp>
        <p:nvGrpSpPr>
          <p:cNvPr id="12" name="Gruppo 11"/>
          <p:cNvGrpSpPr/>
          <p:nvPr>
            <p:custDataLst>
              <p:tags r:id="rId3"/>
            </p:custDataLst>
          </p:nvPr>
        </p:nvGrpSpPr>
        <p:grpSpPr>
          <a:xfrm>
            <a:off x="531342" y="5990224"/>
            <a:ext cx="1944184" cy="707886"/>
            <a:chOff x="6449664" y="6105490"/>
            <a:chExt cx="1944184" cy="707886"/>
          </a:xfrm>
        </p:grpSpPr>
        <p:sp>
          <p:nvSpPr>
            <p:cNvPr id="13" name="Rettangolo 12"/>
            <p:cNvSpPr/>
            <p:nvPr/>
          </p:nvSpPr>
          <p:spPr>
            <a:xfrm>
              <a:off x="6449664" y="6105490"/>
              <a:ext cx="354584" cy="707886"/>
            </a:xfrm>
            <a:prstGeom prst="rect">
              <a:avLst/>
            </a:prstGeom>
          </p:spPr>
          <p:txBody>
            <a:bodyPr wrap="none">
              <a:spAutoFit/>
            </a:bodyPr>
            <a:lstStyle/>
            <a:p>
              <a:r>
                <a:rPr lang="it-IT" sz="4000" baseline="30000" dirty="0" smtClean="0"/>
                <a:t>*</a:t>
              </a:r>
              <a:endParaRPr lang="it-IT" sz="4000" dirty="0"/>
            </a:p>
          </p:txBody>
        </p:sp>
        <p:sp>
          <p:nvSpPr>
            <p:cNvPr id="14" name="CasellaDiTesto 13"/>
            <p:cNvSpPr txBox="1"/>
            <p:nvPr/>
          </p:nvSpPr>
          <p:spPr>
            <a:xfrm>
              <a:off x="6660232" y="6221923"/>
              <a:ext cx="1733616" cy="307777"/>
            </a:xfrm>
            <a:prstGeom prst="rect">
              <a:avLst/>
            </a:prstGeom>
            <a:noFill/>
          </p:spPr>
          <p:txBody>
            <a:bodyPr wrap="none" rtlCol="0">
              <a:spAutoFit/>
            </a:bodyPr>
            <a:lstStyle/>
            <a:p>
              <a:r>
                <a:rPr lang="it-IT" sz="1400" dirty="0" smtClean="0"/>
                <a:t>stima approssimativa</a:t>
              </a:r>
              <a:endParaRPr lang="it-IT" sz="1400" dirty="0"/>
            </a:p>
          </p:txBody>
        </p:sp>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1644" y="19734"/>
            <a:ext cx="6680713" cy="646331"/>
          </a:xfrm>
        </p:spPr>
        <p:txBody>
          <a:bodyPr/>
          <a:lstStyle/>
          <a:p>
            <a:r>
              <a:rPr lang="it-IT" sz="3600" dirty="0" smtClean="0"/>
              <a:t>perché cambiare?</a:t>
            </a:r>
            <a:endParaRPr lang="it-IT" sz="3600" dirty="0"/>
          </a:p>
        </p:txBody>
      </p:sp>
      <p:pic>
        <p:nvPicPr>
          <p:cNvPr id="4" name="Immagin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1448548"/>
            <a:ext cx="6813392" cy="5110704"/>
          </a:xfrm>
          <a:prstGeom prst="rect">
            <a:avLst/>
          </a:prstGeom>
        </p:spPr>
      </p:pic>
      <p:sp>
        <p:nvSpPr>
          <p:cNvPr id="3" name="CasellaDiTesto 2"/>
          <p:cNvSpPr txBox="1"/>
          <p:nvPr/>
        </p:nvSpPr>
        <p:spPr>
          <a:xfrm>
            <a:off x="3203848" y="1557338"/>
            <a:ext cx="4950458" cy="646331"/>
          </a:xfrm>
          <a:prstGeom prst="rect">
            <a:avLst/>
          </a:prstGeom>
          <a:noFill/>
        </p:spPr>
        <p:txBody>
          <a:bodyPr wrap="none" rtlCol="0">
            <a:spAutoFit/>
          </a:bodyPr>
          <a:lstStyle/>
          <a:p>
            <a:r>
              <a:rPr lang="it-IT" sz="3600" dirty="0" smtClean="0"/>
              <a:t>difficilmente condivisibile</a:t>
            </a:r>
            <a:endParaRPr lang="it-IT" sz="3600" dirty="0"/>
          </a:p>
        </p:txBody>
      </p:sp>
    </p:spTree>
    <p:custDataLst>
      <p:tags r:id="rId1"/>
    </p:custDataLst>
    <p:extLst>
      <p:ext uri="{BB962C8B-B14F-4D97-AF65-F5344CB8AC3E}">
        <p14:creationId xmlns:p14="http://schemas.microsoft.com/office/powerpoint/2010/main" val="4280421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7043" y="1277638"/>
            <a:ext cx="9144000" cy="1526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9878" y="4678234"/>
            <a:ext cx="9144000" cy="1526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2904" y="2982424"/>
            <a:ext cx="9144000" cy="15266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CasellaDiTesto 2"/>
          <p:cNvSpPr txBox="1"/>
          <p:nvPr/>
        </p:nvSpPr>
        <p:spPr>
          <a:xfrm>
            <a:off x="3144744" y="3082104"/>
            <a:ext cx="2098908" cy="1077218"/>
          </a:xfrm>
          <a:prstGeom prst="rect">
            <a:avLst/>
          </a:prstGeom>
          <a:noFill/>
        </p:spPr>
        <p:txBody>
          <a:bodyPr wrap="none" rtlCol="0">
            <a:spAutoFit/>
          </a:bodyPr>
          <a:lstStyle/>
          <a:p>
            <a:r>
              <a:rPr lang="it-IT" sz="3200" dirty="0" err="1" smtClean="0"/>
              <a:t>SlideRocket</a:t>
            </a:r>
            <a:endParaRPr lang="it-IT" sz="3200" dirty="0" smtClean="0"/>
          </a:p>
          <a:p>
            <a:r>
              <a:rPr lang="it-IT" sz="3200" dirty="0" err="1" smtClean="0"/>
              <a:t>Prezi</a:t>
            </a:r>
            <a:endParaRPr lang="it-IT" sz="3200" dirty="0"/>
          </a:p>
        </p:txBody>
      </p:sp>
      <p:sp>
        <p:nvSpPr>
          <p:cNvPr id="4" name="CasellaDiTesto 3"/>
          <p:cNvSpPr txBox="1"/>
          <p:nvPr/>
        </p:nvSpPr>
        <p:spPr>
          <a:xfrm>
            <a:off x="3223219" y="1399918"/>
            <a:ext cx="4324902" cy="1077218"/>
          </a:xfrm>
          <a:prstGeom prst="rect">
            <a:avLst/>
          </a:prstGeom>
          <a:noFill/>
        </p:spPr>
        <p:txBody>
          <a:bodyPr wrap="none" rtlCol="0">
            <a:spAutoFit/>
          </a:bodyPr>
          <a:lstStyle>
            <a:defPPr>
              <a:defRPr lang="it-IT"/>
            </a:defPPr>
            <a:lvl1pPr>
              <a:defRPr sz="4000">
                <a:solidFill>
                  <a:schemeClr val="bg1"/>
                </a:solidFill>
              </a:defRPr>
            </a:lvl1pPr>
          </a:lstStyle>
          <a:p>
            <a:r>
              <a:rPr lang="it-IT" sz="3200" dirty="0" err="1" smtClean="0">
                <a:solidFill>
                  <a:schemeClr val="tx1"/>
                </a:solidFill>
              </a:rPr>
              <a:t>SlideShare</a:t>
            </a:r>
            <a:r>
              <a:rPr lang="it-IT" sz="3200" dirty="0" smtClean="0">
                <a:solidFill>
                  <a:schemeClr val="tx1"/>
                </a:solidFill>
              </a:rPr>
              <a:t>, </a:t>
            </a:r>
            <a:r>
              <a:rPr lang="it-IT" sz="3200" dirty="0" err="1" smtClean="0">
                <a:solidFill>
                  <a:schemeClr val="tx1"/>
                </a:solidFill>
              </a:rPr>
              <a:t>SlideRocket</a:t>
            </a:r>
            <a:r>
              <a:rPr lang="it-IT" sz="3200" dirty="0">
                <a:solidFill>
                  <a:schemeClr val="tx1"/>
                </a:solidFill>
              </a:rPr>
              <a:t>,  </a:t>
            </a:r>
            <a:r>
              <a:rPr lang="it-IT" sz="3200" dirty="0" smtClean="0">
                <a:solidFill>
                  <a:schemeClr val="tx1"/>
                </a:solidFill>
              </a:rPr>
              <a:t/>
            </a:r>
            <a:br>
              <a:rPr lang="it-IT" sz="3200" dirty="0" smtClean="0">
                <a:solidFill>
                  <a:schemeClr val="tx1"/>
                </a:solidFill>
              </a:rPr>
            </a:br>
            <a:r>
              <a:rPr lang="it-IT" sz="3200" dirty="0" err="1" smtClean="0">
                <a:solidFill>
                  <a:schemeClr val="tx1"/>
                </a:solidFill>
              </a:rPr>
              <a:t>Prezi</a:t>
            </a:r>
            <a:endParaRPr lang="it-IT" sz="3200" dirty="0">
              <a:solidFill>
                <a:schemeClr val="tx1"/>
              </a:solidFill>
            </a:endParaRPr>
          </a:p>
        </p:txBody>
      </p:sp>
      <p:sp>
        <p:nvSpPr>
          <p:cNvPr id="5" name="CasellaDiTesto 4"/>
          <p:cNvSpPr txBox="1"/>
          <p:nvPr/>
        </p:nvSpPr>
        <p:spPr>
          <a:xfrm>
            <a:off x="3203848" y="5087639"/>
            <a:ext cx="989566" cy="584775"/>
          </a:xfrm>
          <a:prstGeom prst="rect">
            <a:avLst/>
          </a:prstGeom>
          <a:noFill/>
        </p:spPr>
        <p:txBody>
          <a:bodyPr wrap="none" rtlCol="0">
            <a:spAutoFit/>
          </a:bodyPr>
          <a:lstStyle>
            <a:defPPr>
              <a:defRPr lang="it-IT"/>
            </a:defPPr>
            <a:lvl1pPr>
              <a:defRPr sz="4000">
                <a:solidFill>
                  <a:schemeClr val="bg1"/>
                </a:solidFill>
              </a:defRPr>
            </a:lvl1pPr>
          </a:lstStyle>
          <a:p>
            <a:r>
              <a:rPr lang="it-IT" sz="3200" dirty="0" err="1" smtClean="0">
                <a:solidFill>
                  <a:schemeClr val="tx1"/>
                </a:solidFill>
              </a:rPr>
              <a:t>Prezi</a:t>
            </a:r>
            <a:endParaRPr lang="it-IT" sz="3200" dirty="0">
              <a:solidFill>
                <a:schemeClr val="tx1"/>
              </a:solidFill>
            </a:endParaRPr>
          </a:p>
        </p:txBody>
      </p:sp>
      <p:pic>
        <p:nvPicPr>
          <p:cNvPr id="8" name="Immagin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14942" y="4670704"/>
            <a:ext cx="1524000" cy="1524000"/>
          </a:xfrm>
          <a:prstGeom prst="rect">
            <a:avLst/>
          </a:prstGeom>
          <a:effectLst>
            <a:outerShdw blurRad="50800" dist="38100" dir="2700000" algn="tl" rotWithShape="0">
              <a:prstClr val="black">
                <a:alpha val="40000"/>
              </a:prstClr>
            </a:outerShdw>
          </a:effectLst>
        </p:spPr>
      </p:pic>
      <p:pic>
        <p:nvPicPr>
          <p:cNvPr id="9" name="Immagine 8"/>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62619" y="1268760"/>
            <a:ext cx="1522800" cy="1522800"/>
          </a:xfrm>
          <a:prstGeom prst="rect">
            <a:avLst/>
          </a:prstGeom>
          <a:effectLst>
            <a:outerShdw blurRad="50800" dist="38100" dir="2700000" algn="tl" rotWithShape="0">
              <a:prstClr val="black">
                <a:alpha val="40000"/>
              </a:prstClr>
            </a:outerShdw>
          </a:effectLst>
        </p:spPr>
      </p:pic>
      <p:pic>
        <p:nvPicPr>
          <p:cNvPr id="10" name="Immagin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56152" y="2973546"/>
            <a:ext cx="1522800" cy="1522800"/>
          </a:xfrm>
          <a:prstGeom prst="rect">
            <a:avLst/>
          </a:prstGeom>
          <a:effectLst>
            <a:outerShdw blurRad="50800" dist="38100" dir="2700000" algn="tl" rotWithShape="0">
              <a:prstClr val="black">
                <a:alpha val="40000"/>
              </a:prstClr>
            </a:outerShdw>
          </a:effectLst>
        </p:spPr>
      </p:pic>
      <p:sp>
        <p:nvSpPr>
          <p:cNvPr id="6" name="CasellaDiTesto 5"/>
          <p:cNvSpPr txBox="1"/>
          <p:nvPr/>
        </p:nvSpPr>
        <p:spPr>
          <a:xfrm rot="16200000">
            <a:off x="-40106" y="3559157"/>
            <a:ext cx="778162" cy="369332"/>
          </a:xfrm>
          <a:prstGeom prst="rect">
            <a:avLst/>
          </a:prstGeom>
          <a:noFill/>
        </p:spPr>
        <p:txBody>
          <a:bodyPr wrap="none" rtlCol="0">
            <a:spAutoFit/>
          </a:bodyPr>
          <a:lstStyle/>
          <a:p>
            <a:r>
              <a:rPr lang="it-IT" dirty="0" smtClean="0">
                <a:solidFill>
                  <a:schemeClr val="tx1">
                    <a:lumMod val="65000"/>
                  </a:schemeClr>
                </a:solidFill>
              </a:rPr>
              <a:t>creare</a:t>
            </a:r>
            <a:endParaRPr lang="it-IT" dirty="0">
              <a:solidFill>
                <a:schemeClr val="tx1">
                  <a:lumMod val="65000"/>
                </a:schemeClr>
              </a:solidFill>
            </a:endParaRPr>
          </a:p>
        </p:txBody>
      </p:sp>
      <p:sp>
        <p:nvSpPr>
          <p:cNvPr id="14" name="CasellaDiTesto 13"/>
          <p:cNvSpPr txBox="1"/>
          <p:nvPr/>
        </p:nvSpPr>
        <p:spPr>
          <a:xfrm rot="16200000">
            <a:off x="-287458" y="1858153"/>
            <a:ext cx="1285801" cy="369332"/>
          </a:xfrm>
          <a:prstGeom prst="rect">
            <a:avLst/>
          </a:prstGeom>
          <a:noFill/>
        </p:spPr>
        <p:txBody>
          <a:bodyPr wrap="none" rtlCol="0">
            <a:spAutoFit/>
          </a:bodyPr>
          <a:lstStyle/>
          <a:p>
            <a:r>
              <a:rPr lang="it-IT" dirty="0" smtClean="0">
                <a:solidFill>
                  <a:schemeClr val="tx1">
                    <a:lumMod val="65000"/>
                  </a:schemeClr>
                </a:solidFill>
              </a:rPr>
              <a:t>condividere</a:t>
            </a:r>
            <a:endParaRPr lang="it-IT" dirty="0">
              <a:solidFill>
                <a:schemeClr val="tx1">
                  <a:lumMod val="65000"/>
                </a:schemeClr>
              </a:solidFill>
            </a:endParaRPr>
          </a:p>
        </p:txBody>
      </p:sp>
      <p:sp>
        <p:nvSpPr>
          <p:cNvPr id="15" name="CasellaDiTesto 14"/>
          <p:cNvSpPr txBox="1"/>
          <p:nvPr/>
        </p:nvSpPr>
        <p:spPr>
          <a:xfrm rot="16200000">
            <a:off x="-299345" y="5118416"/>
            <a:ext cx="1270830" cy="646331"/>
          </a:xfrm>
          <a:prstGeom prst="rect">
            <a:avLst/>
          </a:prstGeom>
          <a:noFill/>
        </p:spPr>
        <p:txBody>
          <a:bodyPr wrap="square" rtlCol="0">
            <a:spAutoFit/>
          </a:bodyPr>
          <a:lstStyle/>
          <a:p>
            <a:pPr algn="ctr"/>
            <a:r>
              <a:rPr lang="it-IT" dirty="0" smtClean="0">
                <a:solidFill>
                  <a:schemeClr val="tx1">
                    <a:lumMod val="65000"/>
                  </a:schemeClr>
                </a:solidFill>
              </a:rPr>
              <a:t>usare altre logiche</a:t>
            </a:r>
            <a:endParaRPr lang="it-IT" dirty="0">
              <a:solidFill>
                <a:schemeClr val="tx1">
                  <a:lumMod val="65000"/>
                </a:schemeClr>
              </a:solidFill>
            </a:endParaRPr>
          </a:p>
        </p:txBody>
      </p:sp>
      <p:sp>
        <p:nvSpPr>
          <p:cNvPr id="7" name="Titolo 6"/>
          <p:cNvSpPr>
            <a:spLocks noGrp="1"/>
          </p:cNvSpPr>
          <p:nvPr>
            <p:ph type="title"/>
          </p:nvPr>
        </p:nvSpPr>
        <p:spPr>
          <a:xfrm>
            <a:off x="1252334" y="30777"/>
            <a:ext cx="6680713" cy="646331"/>
          </a:xfrm>
        </p:spPr>
        <p:txBody>
          <a:bodyPr/>
          <a:lstStyle/>
          <a:p>
            <a:r>
              <a:rPr lang="it-IT" sz="3600" dirty="0" smtClean="0"/>
              <a:t>alternative?</a:t>
            </a:r>
            <a:endParaRPr lang="it-IT" sz="3600" dirty="0"/>
          </a:p>
        </p:txBody>
      </p:sp>
    </p:spTree>
    <p:custDataLst>
      <p:tags r:id="rId1"/>
    </p:custDataLst>
    <p:extLst>
      <p:ext uri="{BB962C8B-B14F-4D97-AF65-F5344CB8AC3E}">
        <p14:creationId xmlns:p14="http://schemas.microsoft.com/office/powerpoint/2010/main" val="15740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4784757" y="1718016"/>
            <a:ext cx="1852295" cy="1062912"/>
          </a:xfrm>
          <a:prstGeom prst="roundRect">
            <a:avLst>
              <a:gd name="adj" fmla="val 16667"/>
            </a:avLst>
          </a:prstGeom>
          <a:solidFill>
            <a:srgbClr val="98BF14"/>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Accesso</a:t>
            </a:r>
          </a:p>
          <a:p>
            <a:pPr>
              <a:lnSpc>
                <a:spcPct val="115000"/>
              </a:lnSpc>
              <a:spcAft>
                <a:spcPts val="592"/>
              </a:spcAft>
            </a:pPr>
            <a:r>
              <a:rPr lang="it-IT" sz="1100" dirty="0">
                <a:solidFill>
                  <a:prstClr val="black"/>
                </a:solidFill>
                <a:ea typeface="Calibri"/>
                <a:cs typeface="Times New Roman"/>
              </a:rPr>
              <a:t>Per accedere a</a:t>
            </a:r>
            <a:r>
              <a:rPr lang="it-IT" sz="1100" dirty="0">
                <a:solidFill>
                  <a:schemeClr val="tx1"/>
                </a:solidFill>
                <a:ea typeface="Calibri"/>
                <a:cs typeface="Times New Roman"/>
              </a:rPr>
              <a:t> </a:t>
            </a:r>
            <a:r>
              <a:rPr lang="it-IT" sz="1100" dirty="0" err="1">
                <a:solidFill>
                  <a:schemeClr val="tx1"/>
                </a:solidFill>
              </a:rPr>
              <a:t>SlideShare</a:t>
            </a:r>
            <a:r>
              <a:rPr lang="it-IT" sz="1100" i="1" dirty="0">
                <a:solidFill>
                  <a:schemeClr val="bg1"/>
                </a:solidFill>
              </a:rPr>
              <a:t> </a:t>
            </a:r>
            <a:r>
              <a:rPr lang="it-IT" sz="1100" dirty="0">
                <a:solidFill>
                  <a:prstClr val="black"/>
                </a:solidFill>
                <a:ea typeface="Calibri"/>
                <a:cs typeface="Times New Roman"/>
              </a:rPr>
              <a:t>è necessario effettuare il login.</a:t>
            </a:r>
          </a:p>
        </p:txBody>
      </p:sp>
      <p:sp>
        <p:nvSpPr>
          <p:cNvPr id="6" name="PPTShape_0"/>
          <p:cNvSpPr>
            <a:spLocks noChangeArrowheads="1"/>
          </p:cNvSpPr>
          <p:nvPr/>
        </p:nvSpPr>
        <p:spPr bwMode="auto">
          <a:xfrm>
            <a:off x="6357662" y="1005588"/>
            <a:ext cx="1330739" cy="953770"/>
          </a:xfrm>
          <a:prstGeom prst="roundRect">
            <a:avLst>
              <a:gd name="adj" fmla="val 16667"/>
            </a:avLst>
          </a:prstGeom>
          <a:solidFill>
            <a:srgbClr val="FF9933"/>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Costo</a:t>
            </a:r>
          </a:p>
          <a:p>
            <a:pPr>
              <a:lnSpc>
                <a:spcPct val="115000"/>
              </a:lnSpc>
              <a:spcAft>
                <a:spcPts val="592"/>
              </a:spcAft>
            </a:pPr>
            <a:r>
              <a:rPr lang="it-IT" sz="1100" dirty="0">
                <a:solidFill>
                  <a:prstClr val="black"/>
                </a:solidFill>
                <a:ea typeface="Calibri"/>
                <a:cs typeface="Times New Roman"/>
              </a:rPr>
              <a:t>Gratuito nella versione base</a:t>
            </a:r>
          </a:p>
        </p:txBody>
      </p:sp>
      <p:sp>
        <p:nvSpPr>
          <p:cNvPr id="7" name="PPTShape_1"/>
          <p:cNvSpPr>
            <a:spLocks noChangeArrowheads="1"/>
          </p:cNvSpPr>
          <p:nvPr/>
        </p:nvSpPr>
        <p:spPr bwMode="auto">
          <a:xfrm>
            <a:off x="7462483" y="1746984"/>
            <a:ext cx="1388029" cy="953770"/>
          </a:xfrm>
          <a:prstGeom prst="roundRect">
            <a:avLst>
              <a:gd name="adj" fmla="val 16667"/>
            </a:avLst>
          </a:prstGeom>
          <a:solidFill>
            <a:srgbClr val="FFCC66"/>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Lingue</a:t>
            </a:r>
          </a:p>
          <a:p>
            <a:pPr>
              <a:lnSpc>
                <a:spcPct val="115000"/>
              </a:lnSpc>
              <a:spcAft>
                <a:spcPts val="592"/>
              </a:spcAft>
            </a:pPr>
            <a:r>
              <a:rPr lang="it-IT" sz="1100" dirty="0" smtClean="0">
                <a:solidFill>
                  <a:prstClr val="black"/>
                </a:solidFill>
                <a:ea typeface="Calibri"/>
                <a:cs typeface="Times New Roman"/>
              </a:rPr>
              <a:t>Inglese, francese e tedesco.</a:t>
            </a:r>
            <a:endParaRPr lang="it-IT" sz="1100" dirty="0">
              <a:solidFill>
                <a:prstClr val="black"/>
              </a:solidFill>
              <a:ea typeface="Calibri"/>
              <a:cs typeface="Times New Roman"/>
            </a:endParaRPr>
          </a:p>
        </p:txBody>
      </p:sp>
      <p:sp>
        <p:nvSpPr>
          <p:cNvPr id="8" name="PPTShape_2"/>
          <p:cNvSpPr>
            <a:spLocks noChangeArrowheads="1"/>
          </p:cNvSpPr>
          <p:nvPr/>
        </p:nvSpPr>
        <p:spPr bwMode="auto">
          <a:xfrm>
            <a:off x="4816567" y="3182254"/>
            <a:ext cx="1852295" cy="1182850"/>
          </a:xfrm>
          <a:prstGeom prst="roundRect">
            <a:avLst>
              <a:gd name="adj" fmla="val 16667"/>
            </a:avLst>
          </a:prstGeom>
          <a:solidFill>
            <a:srgbClr val="FF9933"/>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Utilizzi</a:t>
            </a:r>
          </a:p>
          <a:p>
            <a:r>
              <a:rPr lang="it-IT" sz="1100" dirty="0">
                <a:solidFill>
                  <a:prstClr val="black"/>
                </a:solidFill>
                <a:ea typeface="Calibri"/>
                <a:cs typeface="Times New Roman"/>
              </a:rPr>
              <a:t>Permettere agli utenti di caricare e condividere presentazioni nei formati più comuni.</a:t>
            </a:r>
          </a:p>
        </p:txBody>
      </p:sp>
      <p:sp>
        <p:nvSpPr>
          <p:cNvPr id="9" name="PPTShape_3"/>
          <p:cNvSpPr>
            <a:spLocks noChangeArrowheads="1"/>
          </p:cNvSpPr>
          <p:nvPr/>
        </p:nvSpPr>
        <p:spPr bwMode="auto">
          <a:xfrm>
            <a:off x="6484138" y="2537220"/>
            <a:ext cx="2151782" cy="891780"/>
          </a:xfrm>
          <a:prstGeom prst="roundRect">
            <a:avLst>
              <a:gd name="adj" fmla="val 16667"/>
            </a:avLst>
          </a:prstGeom>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Output</a:t>
            </a:r>
          </a:p>
          <a:p>
            <a:pPr>
              <a:lnSpc>
                <a:spcPct val="115000"/>
              </a:lnSpc>
              <a:spcAft>
                <a:spcPts val="592"/>
              </a:spcAft>
            </a:pPr>
            <a:r>
              <a:rPr lang="it-IT" sz="1100" dirty="0">
                <a:solidFill>
                  <a:prstClr val="black"/>
                </a:solidFill>
                <a:ea typeface="Calibri"/>
                <a:cs typeface="Times New Roman"/>
              </a:rPr>
              <a:t>Visualizzazione delle presentazioni a full screen.</a:t>
            </a:r>
          </a:p>
          <a:p>
            <a:pPr>
              <a:lnSpc>
                <a:spcPct val="115000"/>
              </a:lnSpc>
              <a:spcAft>
                <a:spcPts val="592"/>
              </a:spcAft>
            </a:pPr>
            <a:endParaRPr lang="it-IT" sz="1100" b="1" dirty="0">
              <a:solidFill>
                <a:prstClr val="black"/>
              </a:solidFill>
              <a:ea typeface="Calibri"/>
              <a:cs typeface="Times New Roman"/>
            </a:endParaRPr>
          </a:p>
        </p:txBody>
      </p:sp>
      <p:sp>
        <p:nvSpPr>
          <p:cNvPr id="10" name="PPTShape_4"/>
          <p:cNvSpPr>
            <a:spLocks noChangeArrowheads="1"/>
          </p:cNvSpPr>
          <p:nvPr/>
        </p:nvSpPr>
        <p:spPr bwMode="auto">
          <a:xfrm>
            <a:off x="4789165" y="4820489"/>
            <a:ext cx="2017594" cy="1272807"/>
          </a:xfrm>
          <a:prstGeom prst="roundRect">
            <a:avLst>
              <a:gd name="adj" fmla="val 16667"/>
            </a:avLst>
          </a:prstGeom>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smtClean="0">
                <a:solidFill>
                  <a:prstClr val="black"/>
                </a:solidFill>
                <a:ea typeface="Calibri"/>
                <a:cs typeface="Times New Roman"/>
              </a:rPr>
              <a:t>Condivisione</a:t>
            </a:r>
            <a:endParaRPr lang="it-IT" sz="1100" b="1" dirty="0">
              <a:solidFill>
                <a:prstClr val="black"/>
              </a:solidFill>
              <a:ea typeface="Calibri"/>
              <a:cs typeface="Times New Roman"/>
            </a:endParaRPr>
          </a:p>
          <a:p>
            <a:pPr>
              <a:lnSpc>
                <a:spcPct val="115000"/>
              </a:lnSpc>
              <a:spcAft>
                <a:spcPts val="592"/>
              </a:spcAft>
            </a:pPr>
            <a:r>
              <a:rPr lang="it-IT" sz="1100" dirty="0">
                <a:solidFill>
                  <a:prstClr val="black"/>
                </a:solidFill>
                <a:ea typeface="Calibri"/>
                <a:cs typeface="Times New Roman"/>
              </a:rPr>
              <a:t>Le presentazioni caricate possono essere condivise via mail, su </a:t>
            </a:r>
            <a:r>
              <a:rPr lang="it-IT" sz="1100" dirty="0" err="1">
                <a:solidFill>
                  <a:prstClr val="black"/>
                </a:solidFill>
                <a:ea typeface="Calibri"/>
                <a:cs typeface="Times New Roman"/>
              </a:rPr>
              <a:t>Twitter</a:t>
            </a:r>
            <a:r>
              <a:rPr lang="it-IT" sz="1100" dirty="0">
                <a:solidFill>
                  <a:prstClr val="black"/>
                </a:solidFill>
                <a:ea typeface="Calibri"/>
                <a:cs typeface="Times New Roman"/>
              </a:rPr>
              <a:t>, </a:t>
            </a:r>
            <a:r>
              <a:rPr lang="it-IT" sz="1100" dirty="0" err="1">
                <a:solidFill>
                  <a:prstClr val="black"/>
                </a:solidFill>
                <a:ea typeface="Calibri"/>
                <a:cs typeface="Times New Roman"/>
              </a:rPr>
              <a:t>Facebook</a:t>
            </a:r>
            <a:r>
              <a:rPr lang="it-IT" sz="1100" dirty="0">
                <a:solidFill>
                  <a:prstClr val="black"/>
                </a:solidFill>
                <a:ea typeface="Calibri"/>
                <a:cs typeface="Times New Roman"/>
              </a:rPr>
              <a:t>, </a:t>
            </a:r>
            <a:r>
              <a:rPr lang="it-IT" sz="1100" dirty="0" err="1">
                <a:solidFill>
                  <a:prstClr val="black"/>
                </a:solidFill>
                <a:ea typeface="Calibri"/>
                <a:cs typeface="Times New Roman"/>
              </a:rPr>
              <a:t>LinkedIn</a:t>
            </a:r>
            <a:r>
              <a:rPr lang="it-IT" sz="1100" dirty="0">
                <a:solidFill>
                  <a:prstClr val="black"/>
                </a:solidFill>
                <a:ea typeface="Calibri"/>
                <a:cs typeface="Times New Roman"/>
              </a:rPr>
              <a:t>.</a:t>
            </a:r>
          </a:p>
        </p:txBody>
      </p:sp>
      <p:pic>
        <p:nvPicPr>
          <p:cNvPr id="20" name="Immagine 1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763688" y="1356777"/>
            <a:ext cx="1467189" cy="1556212"/>
          </a:xfrm>
          <a:prstGeom prst="rect">
            <a:avLst/>
          </a:prstGeom>
          <a:ln>
            <a:noFill/>
          </a:ln>
          <a:effectLst>
            <a:outerShdw blurRad="190500" algn="tl" rotWithShape="0">
              <a:srgbClr val="000000">
                <a:alpha val="70000"/>
              </a:srgbClr>
            </a:outerShdw>
          </a:effectLst>
        </p:spPr>
      </p:pic>
      <p:sp>
        <p:nvSpPr>
          <p:cNvPr id="24" name="Rettangolo 23"/>
          <p:cNvSpPr/>
          <p:nvPr/>
        </p:nvSpPr>
        <p:spPr>
          <a:xfrm>
            <a:off x="597963" y="3755447"/>
            <a:ext cx="4186794" cy="3018658"/>
          </a:xfrm>
          <a:prstGeom prst="rect">
            <a:avLst/>
          </a:prstGeom>
        </p:spPr>
        <p:txBody>
          <a:bodyPr wrap="square" lIns="80147" tIns="40074" rIns="80147" bIns="40074">
            <a:spAutoFit/>
          </a:bodyPr>
          <a:lstStyle/>
          <a:p>
            <a:pPr>
              <a:lnSpc>
                <a:spcPct val="115000"/>
              </a:lnSpc>
              <a:spcAft>
                <a:spcPts val="877"/>
              </a:spcAft>
            </a:pPr>
            <a:r>
              <a:rPr lang="it-IT" sz="1400" b="1" dirty="0" err="1"/>
              <a:t>SlideShare</a:t>
            </a:r>
            <a:r>
              <a:rPr lang="it-IT" sz="1400" i="1" dirty="0"/>
              <a:t> </a:t>
            </a:r>
            <a:r>
              <a:rPr lang="it-IT" sz="1400" dirty="0"/>
              <a:t>è un’applicazione online per caricare e condividere </a:t>
            </a:r>
            <a:r>
              <a:rPr lang="it-IT" sz="1400" dirty="0" smtClean="0"/>
              <a:t>presentazioni PowerPoint, </a:t>
            </a:r>
            <a:r>
              <a:rPr lang="it-IT" sz="1400" dirty="0" err="1" smtClean="0"/>
              <a:t>Keynote</a:t>
            </a:r>
            <a:r>
              <a:rPr lang="it-IT" sz="1400" dirty="0" smtClean="0"/>
              <a:t>, PDF fino a 100 Mb</a:t>
            </a:r>
            <a:endParaRPr lang="it-IT" sz="1400" dirty="0"/>
          </a:p>
          <a:p>
            <a:pPr>
              <a:lnSpc>
                <a:spcPct val="115000"/>
              </a:lnSpc>
              <a:spcAft>
                <a:spcPts val="877"/>
              </a:spcAft>
            </a:pPr>
            <a:r>
              <a:rPr lang="it-IT" sz="1400" b="1" dirty="0"/>
              <a:t>Difficoltà</a:t>
            </a:r>
            <a:r>
              <a:rPr lang="it-IT" sz="1400" dirty="0"/>
              <a:t>: facile</a:t>
            </a:r>
          </a:p>
          <a:p>
            <a:pPr>
              <a:spcAft>
                <a:spcPts val="1052"/>
              </a:spcAft>
            </a:pPr>
            <a:r>
              <a:rPr lang="it-IT" sz="1400" b="1" dirty="0"/>
              <a:t>Link</a:t>
            </a:r>
            <a:r>
              <a:rPr lang="it-IT" sz="1400" dirty="0"/>
              <a:t>: </a:t>
            </a:r>
            <a:r>
              <a:rPr lang="en-US" sz="1400" dirty="0">
                <a:hlinkClick r:id="rId6"/>
              </a:rPr>
              <a:t>http://www.slideshare.net</a:t>
            </a:r>
            <a:endParaRPr lang="en-US" sz="1400" dirty="0"/>
          </a:p>
          <a:p>
            <a:pPr>
              <a:spcAft>
                <a:spcPts val="1052"/>
              </a:spcAft>
            </a:pPr>
            <a:r>
              <a:rPr lang="it-IT" sz="1400" b="1" dirty="0" err="1">
                <a:ea typeface="Calibri" pitchFamily="34" charset="0"/>
                <a:cs typeface="Times New Roman" pitchFamily="18" charset="0"/>
              </a:rPr>
              <a:t>Tags</a:t>
            </a:r>
            <a:r>
              <a:rPr lang="it-IT" sz="1400" dirty="0">
                <a:ea typeface="Calibri" pitchFamily="34" charset="0"/>
                <a:cs typeface="Times New Roman" pitchFamily="18" charset="0"/>
              </a:rPr>
              <a:t>: </a:t>
            </a:r>
            <a:r>
              <a:rPr lang="it-IT" sz="1400" dirty="0"/>
              <a:t>presentazioni,  condivisione </a:t>
            </a:r>
          </a:p>
          <a:p>
            <a:pPr>
              <a:spcAft>
                <a:spcPts val="1052"/>
              </a:spcAft>
            </a:pPr>
            <a:r>
              <a:rPr lang="it-IT" sz="1400" b="1" dirty="0"/>
              <a:t>Tutorial ufficiale</a:t>
            </a:r>
            <a:r>
              <a:rPr lang="it-IT" sz="1400" dirty="0"/>
              <a:t>:</a:t>
            </a:r>
            <a:br>
              <a:rPr lang="it-IT" sz="1400" dirty="0"/>
            </a:br>
            <a:r>
              <a:rPr lang="it-IT" sz="1400" dirty="0">
                <a:hlinkClick r:id="rId7"/>
              </a:rPr>
              <a:t>http://help.slideshare.com/home</a:t>
            </a:r>
            <a:r>
              <a:rPr lang="it-IT" sz="1400" dirty="0"/>
              <a:t/>
            </a:r>
            <a:br>
              <a:rPr lang="it-IT" sz="1400" dirty="0"/>
            </a:br>
            <a:r>
              <a:rPr lang="it-IT" sz="1400" dirty="0">
                <a:hlinkClick r:id="rId8"/>
              </a:rPr>
              <a:t>http://www.slideshare.net/about</a:t>
            </a:r>
            <a:endParaRPr lang="it-IT" sz="1400" dirty="0"/>
          </a:p>
          <a:p>
            <a:pPr>
              <a:spcAft>
                <a:spcPts val="1052"/>
              </a:spcAft>
            </a:pPr>
            <a:endParaRPr lang="it-IT" sz="1400" dirty="0">
              <a:cs typeface="Arial" pitchFamily="34" charset="0"/>
            </a:endParaRPr>
          </a:p>
        </p:txBody>
      </p:sp>
      <p:sp>
        <p:nvSpPr>
          <p:cNvPr id="2" name="Titolo 1"/>
          <p:cNvSpPr>
            <a:spLocks noGrp="1"/>
          </p:cNvSpPr>
          <p:nvPr>
            <p:ph type="title"/>
          </p:nvPr>
        </p:nvSpPr>
        <p:spPr/>
        <p:txBody>
          <a:bodyPr>
            <a:normAutofit/>
          </a:bodyPr>
          <a:lstStyle/>
          <a:p>
            <a:r>
              <a:rPr lang="it-IT" sz="3600" dirty="0" err="1" smtClean="0"/>
              <a:t>SlideShare</a:t>
            </a:r>
            <a:endParaRPr lang="it-IT" sz="3600" dirty="0"/>
          </a:p>
        </p:txBody>
      </p:sp>
      <p:cxnSp>
        <p:nvCxnSpPr>
          <p:cNvPr id="14" name="Connettore 1 13"/>
          <p:cNvCxnSpPr/>
          <p:nvPr/>
        </p:nvCxnSpPr>
        <p:spPr>
          <a:xfrm>
            <a:off x="4572000" y="692696"/>
            <a:ext cx="0" cy="6264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PTShape_5"/>
          <p:cNvSpPr>
            <a:spLocks noChangeArrowheads="1"/>
          </p:cNvSpPr>
          <p:nvPr/>
        </p:nvSpPr>
        <p:spPr bwMode="auto">
          <a:xfrm>
            <a:off x="6036144" y="4149080"/>
            <a:ext cx="2814368" cy="991816"/>
          </a:xfrm>
          <a:prstGeom prst="roundRect">
            <a:avLst>
              <a:gd name="adj" fmla="val 16667"/>
            </a:avLst>
          </a:prstGeom>
          <a:solidFill>
            <a:srgbClr val="FFCC66"/>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Sistema </a:t>
            </a:r>
            <a:r>
              <a:rPr lang="it-IT" sz="1100" b="1" dirty="0" smtClean="0">
                <a:solidFill>
                  <a:prstClr val="black"/>
                </a:solidFill>
                <a:ea typeface="Calibri"/>
                <a:cs typeface="Times New Roman"/>
              </a:rPr>
              <a:t>operativo</a:t>
            </a:r>
          </a:p>
          <a:p>
            <a:pPr>
              <a:lnSpc>
                <a:spcPct val="115000"/>
              </a:lnSpc>
              <a:spcAft>
                <a:spcPts val="592"/>
              </a:spcAft>
            </a:pPr>
            <a:r>
              <a:rPr lang="it-IT" sz="1100" dirty="0" smtClean="0">
                <a:solidFill>
                  <a:prstClr val="black"/>
                </a:solidFill>
                <a:ea typeface="Calibri"/>
                <a:cs typeface="Times New Roman"/>
              </a:rPr>
              <a:t>Browser e piattaforme che supportano </a:t>
            </a:r>
            <a:r>
              <a:rPr lang="en-US" sz="1100" dirty="0" smtClean="0">
                <a:solidFill>
                  <a:schemeClr val="tx1"/>
                </a:solidFill>
              </a:rPr>
              <a:t>Adobe's Flash Player 10 plugin</a:t>
            </a:r>
            <a:endParaRPr lang="it-IT" sz="1100" b="1" dirty="0">
              <a:solidFill>
                <a:schemeClr val="tx1"/>
              </a:solidFill>
              <a:ea typeface="Calibri"/>
              <a:cs typeface="Times New Roman"/>
            </a:endParaRPr>
          </a:p>
        </p:txBody>
      </p:sp>
    </p:spTree>
    <p:custDataLst>
      <p:tags r:id="rId1"/>
    </p:custDataLst>
    <p:extLst>
      <p:ext uri="{BB962C8B-B14F-4D97-AF65-F5344CB8AC3E}">
        <p14:creationId xmlns:p14="http://schemas.microsoft.com/office/powerpoint/2010/main" val="3804918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67544" y="1052736"/>
            <a:ext cx="8190656" cy="5358127"/>
          </a:xfrm>
          <a:prstGeom prst="rect">
            <a:avLst/>
          </a:prstGeom>
        </p:spPr>
      </p:pic>
      <p:sp>
        <p:nvSpPr>
          <p:cNvPr id="3" name="Titolo 2"/>
          <p:cNvSpPr>
            <a:spLocks noGrp="1"/>
          </p:cNvSpPr>
          <p:nvPr>
            <p:ph type="title"/>
          </p:nvPr>
        </p:nvSpPr>
        <p:spPr/>
        <p:txBody>
          <a:bodyPr/>
          <a:lstStyle/>
          <a:p>
            <a:r>
              <a:rPr lang="it-IT" dirty="0" smtClean="0"/>
              <a:t>gratuito o a pagamento?</a:t>
            </a:r>
            <a:endParaRPr lang="it-IT" dirty="0"/>
          </a:p>
        </p:txBody>
      </p:sp>
    </p:spTree>
    <p:custDataLst>
      <p:tags r:id="rId1"/>
    </p:custDataLst>
    <p:extLst>
      <p:ext uri="{BB962C8B-B14F-4D97-AF65-F5344CB8AC3E}">
        <p14:creationId xmlns:p14="http://schemas.microsoft.com/office/powerpoint/2010/main" val="62516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4797982" y="3087024"/>
            <a:ext cx="2345862" cy="950744"/>
          </a:xfrm>
          <a:prstGeom prst="roundRect">
            <a:avLst>
              <a:gd name="adj" fmla="val 16667"/>
            </a:avLst>
          </a:prstGeom>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Output</a:t>
            </a:r>
          </a:p>
          <a:p>
            <a:pPr>
              <a:lnSpc>
                <a:spcPct val="115000"/>
              </a:lnSpc>
              <a:spcAft>
                <a:spcPts val="592"/>
              </a:spcAft>
            </a:pPr>
            <a:r>
              <a:rPr lang="it-IT" sz="1100" dirty="0">
                <a:solidFill>
                  <a:prstClr val="black"/>
                </a:solidFill>
                <a:ea typeface="Calibri"/>
                <a:cs typeface="Times New Roman"/>
              </a:rPr>
              <a:t>Nella versione </a:t>
            </a:r>
            <a:r>
              <a:rPr lang="it-IT" sz="1100" dirty="0" smtClean="0">
                <a:solidFill>
                  <a:prstClr val="black"/>
                </a:solidFill>
                <a:ea typeface="Calibri"/>
                <a:cs typeface="Times New Roman"/>
              </a:rPr>
              <a:t>gratuita l’unico </a:t>
            </a:r>
            <a:r>
              <a:rPr lang="it-IT" sz="1100" dirty="0">
                <a:solidFill>
                  <a:prstClr val="black"/>
                </a:solidFill>
                <a:ea typeface="Calibri"/>
                <a:cs typeface="Times New Roman"/>
              </a:rPr>
              <a:t>output possibile è la stampa in pdf</a:t>
            </a:r>
          </a:p>
        </p:txBody>
      </p:sp>
      <p:sp>
        <p:nvSpPr>
          <p:cNvPr id="7" name="PPTShape_0"/>
          <p:cNvSpPr>
            <a:spLocks noChangeArrowheads="1"/>
          </p:cNvSpPr>
          <p:nvPr/>
        </p:nvSpPr>
        <p:spPr bwMode="auto">
          <a:xfrm>
            <a:off x="5848267" y="2403752"/>
            <a:ext cx="1027989" cy="802122"/>
          </a:xfrm>
          <a:prstGeom prst="roundRect">
            <a:avLst>
              <a:gd name="adj" fmla="val 16667"/>
            </a:avLst>
          </a:prstGeom>
          <a:solidFill>
            <a:srgbClr val="FFCC66"/>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Lingue</a:t>
            </a:r>
          </a:p>
          <a:p>
            <a:pPr>
              <a:lnSpc>
                <a:spcPct val="115000"/>
              </a:lnSpc>
              <a:spcAft>
                <a:spcPts val="592"/>
              </a:spcAft>
            </a:pPr>
            <a:r>
              <a:rPr lang="it-IT" sz="1100" dirty="0">
                <a:solidFill>
                  <a:prstClr val="black"/>
                </a:solidFill>
                <a:ea typeface="Calibri"/>
                <a:cs typeface="Times New Roman"/>
              </a:rPr>
              <a:t>Inglese</a:t>
            </a:r>
          </a:p>
        </p:txBody>
      </p:sp>
      <p:sp>
        <p:nvSpPr>
          <p:cNvPr id="6" name="PPTShape_1"/>
          <p:cNvSpPr>
            <a:spLocks noChangeArrowheads="1"/>
          </p:cNvSpPr>
          <p:nvPr/>
        </p:nvSpPr>
        <p:spPr bwMode="auto">
          <a:xfrm>
            <a:off x="4817863" y="854468"/>
            <a:ext cx="2442897" cy="1203797"/>
          </a:xfrm>
          <a:prstGeom prst="roundRect">
            <a:avLst>
              <a:gd name="adj" fmla="val 16667"/>
            </a:avLst>
          </a:prstGeom>
          <a:solidFill>
            <a:srgbClr val="FF9933"/>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Costo</a:t>
            </a:r>
          </a:p>
          <a:p>
            <a:pPr>
              <a:lnSpc>
                <a:spcPct val="115000"/>
              </a:lnSpc>
              <a:spcAft>
                <a:spcPts val="592"/>
              </a:spcAft>
            </a:pPr>
            <a:r>
              <a:rPr lang="it-IT" sz="1100" dirty="0">
                <a:solidFill>
                  <a:prstClr val="black"/>
                </a:solidFill>
                <a:ea typeface="Calibri"/>
                <a:cs typeface="Times New Roman"/>
              </a:rPr>
              <a:t>Gratuito nella versione </a:t>
            </a:r>
            <a:r>
              <a:rPr lang="it-IT" sz="1100" dirty="0" smtClean="0">
                <a:solidFill>
                  <a:prstClr val="black"/>
                </a:solidFill>
                <a:ea typeface="Calibri"/>
                <a:cs typeface="Times New Roman"/>
              </a:rPr>
              <a:t> LITE</a:t>
            </a:r>
          </a:p>
          <a:p>
            <a:pPr>
              <a:lnSpc>
                <a:spcPct val="115000"/>
              </a:lnSpc>
              <a:spcAft>
                <a:spcPts val="592"/>
              </a:spcAft>
            </a:pPr>
            <a:r>
              <a:rPr lang="it-IT" sz="1100" dirty="0" smtClean="0">
                <a:solidFill>
                  <a:prstClr val="black"/>
                </a:solidFill>
                <a:ea typeface="Calibri"/>
                <a:cs typeface="Times New Roman"/>
              </a:rPr>
              <a:t>A pagamento le versioni PRO e ENTERPRISE</a:t>
            </a:r>
            <a:endParaRPr lang="it-IT" sz="1100" dirty="0">
              <a:solidFill>
                <a:prstClr val="black"/>
              </a:solidFill>
              <a:ea typeface="Calibri"/>
              <a:cs typeface="Times New Roman"/>
            </a:endParaRPr>
          </a:p>
        </p:txBody>
      </p:sp>
      <p:sp>
        <p:nvSpPr>
          <p:cNvPr id="11" name="PPTShape_2"/>
          <p:cNvSpPr>
            <a:spLocks noChangeArrowheads="1"/>
          </p:cNvSpPr>
          <p:nvPr/>
        </p:nvSpPr>
        <p:spPr bwMode="auto">
          <a:xfrm>
            <a:off x="5141591" y="4213986"/>
            <a:ext cx="2574564" cy="1062078"/>
          </a:xfrm>
          <a:prstGeom prst="roundRect">
            <a:avLst>
              <a:gd name="adj" fmla="val 16667"/>
            </a:avLst>
          </a:prstGeom>
          <a:solidFill>
            <a:srgbClr val="FFCC66"/>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Sistema </a:t>
            </a:r>
            <a:r>
              <a:rPr lang="it-IT" sz="1100" b="1" dirty="0" smtClean="0">
                <a:solidFill>
                  <a:prstClr val="black"/>
                </a:solidFill>
                <a:ea typeface="Calibri"/>
                <a:cs typeface="Times New Roman"/>
              </a:rPr>
              <a:t>operativo</a:t>
            </a:r>
          </a:p>
          <a:p>
            <a:pPr>
              <a:lnSpc>
                <a:spcPct val="115000"/>
              </a:lnSpc>
              <a:spcAft>
                <a:spcPts val="592"/>
              </a:spcAft>
            </a:pPr>
            <a:r>
              <a:rPr lang="it-IT" sz="1100" dirty="0" smtClean="0">
                <a:solidFill>
                  <a:schemeClr val="tx1"/>
                </a:solidFill>
                <a:ea typeface="Calibri"/>
                <a:cs typeface="Times New Roman"/>
              </a:rPr>
              <a:t>Browser e piattaforme che supportano </a:t>
            </a:r>
            <a:r>
              <a:rPr lang="en-US" sz="1100" dirty="0" smtClean="0">
                <a:solidFill>
                  <a:schemeClr val="tx1"/>
                </a:solidFill>
              </a:rPr>
              <a:t>Adobe's Flash Player 10 plugin</a:t>
            </a:r>
            <a:endParaRPr lang="it-IT" sz="1100" dirty="0">
              <a:solidFill>
                <a:schemeClr val="tx1"/>
              </a:solidFill>
              <a:ea typeface="Calibri"/>
              <a:cs typeface="Times New Roman"/>
            </a:endParaRPr>
          </a:p>
        </p:txBody>
      </p:sp>
      <p:pic>
        <p:nvPicPr>
          <p:cNvPr id="20" name="Immagine 1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076195" y="1304804"/>
            <a:ext cx="2991749" cy="2197895"/>
          </a:xfrm>
          <a:prstGeom prst="rect">
            <a:avLst/>
          </a:prstGeom>
          <a:ln>
            <a:noFill/>
          </a:ln>
          <a:effectLst>
            <a:outerShdw blurRad="190500" algn="tl" rotWithShape="0">
              <a:srgbClr val="000000">
                <a:alpha val="70000"/>
              </a:srgbClr>
            </a:outerShdw>
          </a:effectLst>
        </p:spPr>
      </p:pic>
      <p:sp>
        <p:nvSpPr>
          <p:cNvPr id="24" name="Rettangolo 23"/>
          <p:cNvSpPr/>
          <p:nvPr/>
        </p:nvSpPr>
        <p:spPr>
          <a:xfrm>
            <a:off x="611188" y="3861680"/>
            <a:ext cx="4186794" cy="2911962"/>
          </a:xfrm>
          <a:prstGeom prst="rect">
            <a:avLst/>
          </a:prstGeom>
        </p:spPr>
        <p:txBody>
          <a:bodyPr wrap="square" lIns="80147" tIns="40074" rIns="80147" bIns="40074">
            <a:spAutoFit/>
          </a:bodyPr>
          <a:lstStyle/>
          <a:p>
            <a:pPr>
              <a:lnSpc>
                <a:spcPct val="115000"/>
              </a:lnSpc>
              <a:spcAft>
                <a:spcPts val="877"/>
              </a:spcAft>
            </a:pPr>
            <a:r>
              <a:rPr lang="it-IT" sz="1400" b="1" dirty="0" err="1"/>
              <a:t>SlideRocket</a:t>
            </a:r>
            <a:r>
              <a:rPr lang="it-IT" sz="1400" dirty="0"/>
              <a:t> è servizio </a:t>
            </a:r>
            <a:r>
              <a:rPr lang="it-IT" sz="1400" dirty="0" err="1"/>
              <a:t>web-based</a:t>
            </a:r>
            <a:r>
              <a:rPr lang="it-IT" sz="1400" dirty="0"/>
              <a:t> che permette di creare e di condividere </a:t>
            </a:r>
            <a:r>
              <a:rPr lang="it-IT" sz="1400" dirty="0" smtClean="0"/>
              <a:t>presentazioni fino a 250 Mb</a:t>
            </a:r>
            <a:endParaRPr lang="it-IT" sz="1400" dirty="0"/>
          </a:p>
          <a:p>
            <a:pPr>
              <a:lnSpc>
                <a:spcPct val="115000"/>
              </a:lnSpc>
              <a:spcAft>
                <a:spcPts val="877"/>
              </a:spcAft>
            </a:pPr>
            <a:r>
              <a:rPr lang="it-IT" sz="1400" b="1" dirty="0"/>
              <a:t>Difficoltà</a:t>
            </a:r>
            <a:r>
              <a:rPr lang="it-IT" sz="1400" dirty="0"/>
              <a:t>: media</a:t>
            </a:r>
          </a:p>
          <a:p>
            <a:pPr>
              <a:spcAft>
                <a:spcPts val="1052"/>
              </a:spcAft>
            </a:pPr>
            <a:r>
              <a:rPr lang="it-IT" sz="1400" b="1" dirty="0"/>
              <a:t>Link</a:t>
            </a:r>
            <a:r>
              <a:rPr lang="it-IT" sz="1400" dirty="0"/>
              <a:t>: </a:t>
            </a:r>
            <a:r>
              <a:rPr lang="en-US" sz="1400" dirty="0">
                <a:hlinkClick r:id="rId6"/>
              </a:rPr>
              <a:t>http://www.sliderocket.com/</a:t>
            </a:r>
            <a:endParaRPr lang="en-US" sz="1400" dirty="0"/>
          </a:p>
          <a:p>
            <a:pPr>
              <a:spcAft>
                <a:spcPts val="1052"/>
              </a:spcAft>
            </a:pPr>
            <a:r>
              <a:rPr lang="it-IT" sz="1400" b="1" dirty="0" err="1">
                <a:ea typeface="Calibri" pitchFamily="34" charset="0"/>
                <a:cs typeface="Times New Roman" pitchFamily="18" charset="0"/>
              </a:rPr>
              <a:t>Tags</a:t>
            </a:r>
            <a:r>
              <a:rPr lang="it-IT" sz="1400" dirty="0">
                <a:ea typeface="Calibri" pitchFamily="34" charset="0"/>
                <a:cs typeface="Times New Roman" pitchFamily="18" charset="0"/>
              </a:rPr>
              <a:t>: </a:t>
            </a:r>
            <a:r>
              <a:rPr lang="it-IT" sz="1400" dirty="0"/>
              <a:t>presentazioni,  condivisione </a:t>
            </a:r>
          </a:p>
          <a:p>
            <a:pPr>
              <a:spcAft>
                <a:spcPts val="1052"/>
              </a:spcAft>
            </a:pPr>
            <a:r>
              <a:rPr lang="it-IT" sz="1400" b="1" dirty="0"/>
              <a:t>Tutorial ufficiale</a:t>
            </a:r>
            <a:r>
              <a:rPr lang="it-IT" sz="1400" dirty="0"/>
              <a:t>: </a:t>
            </a:r>
            <a:r>
              <a:rPr lang="it-IT" sz="1400" dirty="0">
                <a:hlinkClick r:id="rId7"/>
              </a:rPr>
              <a:t>http://cdn.sliderocket.com/GuidedTour/Tour.html</a:t>
            </a:r>
            <a:endParaRPr lang="it-IT" sz="1400" dirty="0"/>
          </a:p>
          <a:p>
            <a:pPr>
              <a:spcAft>
                <a:spcPts val="1052"/>
              </a:spcAft>
            </a:pPr>
            <a:endParaRPr lang="it-IT" sz="1400" dirty="0"/>
          </a:p>
          <a:p>
            <a:pPr>
              <a:spcAft>
                <a:spcPts val="1052"/>
              </a:spcAft>
            </a:pPr>
            <a:endParaRPr lang="it-IT" sz="1400" dirty="0">
              <a:cs typeface="Arial" pitchFamily="34" charset="0"/>
            </a:endParaRPr>
          </a:p>
        </p:txBody>
      </p:sp>
      <p:sp>
        <p:nvSpPr>
          <p:cNvPr id="2" name="Titolo 1"/>
          <p:cNvSpPr>
            <a:spLocks noGrp="1"/>
          </p:cNvSpPr>
          <p:nvPr>
            <p:ph type="title"/>
          </p:nvPr>
        </p:nvSpPr>
        <p:spPr/>
        <p:txBody>
          <a:bodyPr>
            <a:normAutofit/>
          </a:bodyPr>
          <a:lstStyle/>
          <a:p>
            <a:r>
              <a:rPr lang="it-IT" dirty="0" err="1" smtClean="0"/>
              <a:t>SlideRocket</a:t>
            </a:r>
            <a:endParaRPr lang="it-IT" dirty="0"/>
          </a:p>
        </p:txBody>
      </p:sp>
      <p:sp>
        <p:nvSpPr>
          <p:cNvPr id="8" name="PPTShape_3"/>
          <p:cNvSpPr>
            <a:spLocks noChangeArrowheads="1"/>
          </p:cNvSpPr>
          <p:nvPr/>
        </p:nvSpPr>
        <p:spPr bwMode="auto">
          <a:xfrm>
            <a:off x="7022140" y="3645527"/>
            <a:ext cx="1852295" cy="784483"/>
          </a:xfrm>
          <a:prstGeom prst="roundRect">
            <a:avLst>
              <a:gd name="adj" fmla="val 16667"/>
            </a:avLst>
          </a:prstGeom>
          <a:solidFill>
            <a:srgbClr val="FF9933"/>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Utilizzi</a:t>
            </a:r>
          </a:p>
          <a:p>
            <a:r>
              <a:rPr lang="it-IT" sz="1100" dirty="0">
                <a:solidFill>
                  <a:prstClr val="black"/>
                </a:solidFill>
                <a:ea typeface="Calibri"/>
                <a:cs typeface="Times New Roman"/>
              </a:rPr>
              <a:t>Creare presentazioni e condividerle in rete</a:t>
            </a:r>
          </a:p>
        </p:txBody>
      </p:sp>
      <p:sp>
        <p:nvSpPr>
          <p:cNvPr id="10" name="PPTShape_4"/>
          <p:cNvSpPr>
            <a:spLocks noChangeArrowheads="1"/>
          </p:cNvSpPr>
          <p:nvPr/>
        </p:nvSpPr>
        <p:spPr bwMode="auto">
          <a:xfrm>
            <a:off x="6028749" y="5026889"/>
            <a:ext cx="2815617" cy="1200799"/>
          </a:xfrm>
          <a:prstGeom prst="roundRect">
            <a:avLst>
              <a:gd name="adj" fmla="val 16667"/>
            </a:avLst>
          </a:prstGeom>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Condivisione</a:t>
            </a:r>
            <a:endParaRPr lang="it-IT" sz="1100" b="1" dirty="0" smtClean="0">
              <a:solidFill>
                <a:prstClr val="black"/>
              </a:solidFill>
              <a:ea typeface="Calibri"/>
              <a:cs typeface="Times New Roman"/>
            </a:endParaRPr>
          </a:p>
          <a:p>
            <a:pPr>
              <a:lnSpc>
                <a:spcPct val="115000"/>
              </a:lnSpc>
              <a:spcAft>
                <a:spcPts val="592"/>
              </a:spcAft>
            </a:pPr>
            <a:r>
              <a:rPr lang="it-IT" sz="1100" dirty="0" smtClean="0">
                <a:solidFill>
                  <a:prstClr val="black"/>
                </a:solidFill>
                <a:ea typeface="Calibri"/>
                <a:cs typeface="Times New Roman"/>
              </a:rPr>
              <a:t>Nella versione gratuita  è possibile solo condividere la visualizzazione della presentazione.</a:t>
            </a:r>
            <a:endParaRPr lang="it-IT" sz="1100" dirty="0">
              <a:solidFill>
                <a:prstClr val="black"/>
              </a:solidFill>
              <a:ea typeface="Calibri"/>
              <a:cs typeface="Times New Roman"/>
            </a:endParaRPr>
          </a:p>
        </p:txBody>
      </p:sp>
      <p:sp>
        <p:nvSpPr>
          <p:cNvPr id="5" name="PPTShape_5"/>
          <p:cNvSpPr>
            <a:spLocks noChangeArrowheads="1"/>
          </p:cNvSpPr>
          <p:nvPr/>
        </p:nvSpPr>
        <p:spPr bwMode="auto">
          <a:xfrm>
            <a:off x="6670721" y="1788385"/>
            <a:ext cx="2005735" cy="1016428"/>
          </a:xfrm>
          <a:prstGeom prst="roundRect">
            <a:avLst>
              <a:gd name="adj" fmla="val 16667"/>
            </a:avLst>
          </a:prstGeom>
          <a:solidFill>
            <a:srgbClr val="98BF14"/>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80147" tIns="40074" rIns="80147" bIns="40074" numCol="1" spcCol="0" rtlCol="0" fromWordArt="0" anchor="t" anchorCtr="0" forceAA="0" compatLnSpc="1">
            <a:prstTxWarp prst="textNoShape">
              <a:avLst/>
            </a:prstTxWarp>
            <a:noAutofit/>
          </a:bodyPr>
          <a:lstStyle/>
          <a:p>
            <a:pPr>
              <a:lnSpc>
                <a:spcPct val="115000"/>
              </a:lnSpc>
              <a:spcAft>
                <a:spcPts val="592"/>
              </a:spcAft>
            </a:pPr>
            <a:r>
              <a:rPr lang="it-IT" sz="1100" b="1" dirty="0">
                <a:solidFill>
                  <a:prstClr val="black"/>
                </a:solidFill>
                <a:ea typeface="Calibri"/>
                <a:cs typeface="Times New Roman"/>
              </a:rPr>
              <a:t>Accesso</a:t>
            </a:r>
          </a:p>
          <a:p>
            <a:pPr>
              <a:lnSpc>
                <a:spcPct val="115000"/>
              </a:lnSpc>
              <a:spcAft>
                <a:spcPts val="592"/>
              </a:spcAft>
            </a:pPr>
            <a:r>
              <a:rPr lang="it-IT" sz="1100" dirty="0">
                <a:solidFill>
                  <a:prstClr val="black"/>
                </a:solidFill>
                <a:ea typeface="Calibri"/>
                <a:cs typeface="Times New Roman"/>
              </a:rPr>
              <a:t>Per accedere a </a:t>
            </a:r>
            <a:r>
              <a:rPr lang="it-IT" sz="1100" dirty="0" err="1">
                <a:solidFill>
                  <a:schemeClr val="tx1"/>
                </a:solidFill>
              </a:rPr>
              <a:t>SlideRocket</a:t>
            </a:r>
            <a:r>
              <a:rPr lang="it-IT" sz="1100" dirty="0">
                <a:solidFill>
                  <a:schemeClr val="tx1"/>
                </a:solidFill>
              </a:rPr>
              <a:t> </a:t>
            </a:r>
            <a:r>
              <a:rPr lang="it-IT" sz="1100" dirty="0">
                <a:solidFill>
                  <a:prstClr val="black"/>
                </a:solidFill>
                <a:ea typeface="Calibri"/>
                <a:cs typeface="Times New Roman"/>
              </a:rPr>
              <a:t>è necessario effettuare il login.</a:t>
            </a:r>
          </a:p>
        </p:txBody>
      </p:sp>
      <p:cxnSp>
        <p:nvCxnSpPr>
          <p:cNvPr id="14" name="Connettore 1 13"/>
          <p:cNvCxnSpPr/>
          <p:nvPr/>
        </p:nvCxnSpPr>
        <p:spPr>
          <a:xfrm>
            <a:off x="4572000" y="692696"/>
            <a:ext cx="0" cy="6264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67674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796159" y="1052736"/>
            <a:ext cx="7551681" cy="480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1231644" y="19734"/>
            <a:ext cx="6680713" cy="646331"/>
          </a:xfrm>
        </p:spPr>
        <p:txBody>
          <a:bodyPr/>
          <a:lstStyle/>
          <a:p>
            <a:r>
              <a:rPr lang="it-IT" sz="3600" dirty="0"/>
              <a:t>gratuito o a pagamento?</a:t>
            </a:r>
          </a:p>
        </p:txBody>
      </p:sp>
    </p:spTree>
    <p:custDataLst>
      <p:tags r:id="rId1"/>
    </p:custDataLst>
    <p:extLst>
      <p:ext uri="{BB962C8B-B14F-4D97-AF65-F5344CB8AC3E}">
        <p14:creationId xmlns:p14="http://schemas.microsoft.com/office/powerpoint/2010/main" val="325130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 - &amp;quot;perché cambiare?&amp;quot;&quot;/&gt;&lt;property id=&quot;20307&quot; value=&quot;275&quot;/&gt;&lt;/object&gt;&lt;object type=&quot;3&quot; unique_id=&quot;10008&quot;&gt;&lt;property id=&quot;20148&quot; value=&quot;5&quot;/&gt;&lt;property id=&quot;20300&quot; value=&quot;Slide 5 - &amp;quot;alternative?&amp;quot;&quot;/&gt;&lt;property id=&quot;20307&quot; value=&quot;263&quot;/&gt;&lt;/object&gt;&lt;object type=&quot;3&quot; unique_id=&quot;10009&quot;&gt;&lt;property id=&quot;20148&quot; value=&quot;5&quot;/&gt;&lt;property id=&quot;20300&quot; value=&quot;Slide 6 - &amp;quot;SlideShare&amp;quot;&quot;/&gt;&lt;property id=&quot;20307&quot; value=&quot;264&quot;/&gt;&lt;/object&gt;&lt;object type=&quot;3&quot; unique_id=&quot;10010&quot;&gt;&lt;property id=&quot;20148&quot; value=&quot;5&quot;/&gt;&lt;property id=&quot;20300&quot; value=&quot;Slide 7 - &amp;quot;gratuito o a pagamento?&amp;quot;&quot;/&gt;&lt;property id=&quot;20307&quot; value=&quot;265&quot;/&gt;&lt;/object&gt;&lt;object type=&quot;3&quot; unique_id=&quot;10011&quot;&gt;&lt;property id=&quot;20148&quot; value=&quot;5&quot;/&gt;&lt;property id=&quot;20300&quot; value=&quot;Slide 8 - &amp;quot;SlideRocket&amp;quot;&quot;/&gt;&lt;property id=&quot;20307&quot; value=&quot;266&quot;/&gt;&lt;/object&gt;&lt;object type=&quot;3&quot; unique_id=&quot;10012&quot;&gt;&lt;property id=&quot;20148&quot; value=&quot;5&quot;/&gt;&lt;property id=&quot;20300&quot; value=&quot;Slide 9 - &amp;quot;gratuito o a pagamento?&amp;quot;&quot;/&gt;&lt;property id=&quot;20307&quot; value=&quot;267&quot;/&gt;&lt;/object&gt;&lt;object type=&quot;3&quot; unique_id=&quot;10013&quot;&gt;&lt;property id=&quot;20148&quot; value=&quot;5&quot;/&gt;&lt;property id=&quot;20300&quot; value=&quot;Slide 10 - &amp;quot;Prezi&amp;quot;&quot;/&gt;&lt;property id=&quot;20307&quot; value=&quot;268&quot;/&gt;&lt;/object&gt;&lt;object type=&quot;3&quot; unique_id=&quot;10017&quot;&gt;&lt;property id=&quot;20148&quot; value=&quot;5&quot;/&gt;&lt;property id=&quot;20300&quot; value=&quot;Slide 11 - &amp;quot;gratuito o a pagamento?&amp;quot;&quot;/&gt;&lt;property id=&quot;20307&quot; value=&quot;273&quot;/&gt;&lt;/object&gt;&lt;object type=&quot;3&quot; unique_id=&quot;10044&quot;&gt;&lt;property id=&quot;20148&quot; value=&quot;5&quot;/&gt;&lt;property id=&quot;20300&quot; value=&quot;Slide 12 - &amp;quot;vediamo un esempio&amp;quot;&quot;/&gt;&lt;property id=&quot;20307&quot; value=&quot;276&quot;/&gt;&lt;/object&gt;&lt;/object&gt;&lt;/object&gt;&lt;/database&gt;"/>
  <p:tag name="ARTICULATE_PROJECT_OPEN" val="1"/>
  <p:tag name="ARTICULATE_PRESENTER_VERSION" val="6"/>
  <p:tag name="PUBLISH_TITLE" val="Presentazioni in rete"/>
  <p:tag name="ARTICULATE_PUBLISH_PATH" val="C:\Users\tiziana\Desktop"/>
  <p:tag name="ARTICULATE_LOGO" val="(None selected)"/>
  <p:tag name="ARTICULATE_PRESENTER" val="(None selected)"/>
  <p:tag name="ARTICULATE_PRESENTER_GUID" val="9869030842"/>
  <p:tag name="ARTICULATE_LMS" val="0"/>
  <p:tag name="ARTICULATE_TEMPLATE" val="Beep"/>
  <p:tag name="ARTICULATE_TEMPLATE_GUID" val="0086ba8b-2ba6-4335-ad98-b244de645bdb"/>
  <p:tag name="LMS_PUBLISH" val="No"/>
  <p:tag name="PRESENTER_PREVIEW_MODE" val="0"/>
  <p:tag name="PRESENTER_PREVIEW_START" val="1"/>
  <p:tag name="LAUNCHINNEWWINDOW" val="0"/>
  <p:tag name="LASTPUBLISHED" val="C:\Users\tiziana\Desktop\Presentazioni in rete\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43327799-a318-4ac1-b7da-a741986426b1"/>
  <p:tag name="ARTICULATE_SLIDE_NAV" val="1"/>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d54da192-5844-490e-87d7-3ba3fa845163"/>
  <p:tag name="ARTICULATE_SLIDE_NAV"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g1RDTv98_file\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1c7afc0-5eb8-48b9-926e-f31e73dd2953"/>
  <p:tag name="ARTICULATE_SLIDE_NAV" val="3"/>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5f97c59e-16d8-47e1-88af-65b2190102b0"/>
  <p:tag name="ARTICULATE_SLIDE_NAV" val="4"/>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0AYGIeRu_file\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4374e916-0dd9-4137-b1c0-bf101caa95c3"/>
  <p:tag name="ARTICULATE_SLIDE_NAV" val="5"/>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xRzlr9iB_file\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5ea11895-92a9-406c-bea4-5bbff3f796f4"/>
  <p:tag name="ARTICULATE_SLIDE_NAV" val="6"/>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84e14c95-0637-4d71-b500-ab3d846c9802"/>
  <p:tag name="ARTICULATE_SLIDE_NAV" val="7"/>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GUswjMej_file\slide0001_image001.jpg"/>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06877be0-7471-4272-a21d-4d41feb84d6a"/>
  <p:tag name="ARTICULATE_SLIDE_NAV" val="8"/>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24a45a4a-8615-4c3f-a646-14907f67852a"/>
  <p:tag name="ARTICULATE_SLIDE_NAV" val="9"/>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ToXXfreb_file\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kOB2T8OH_file\slide0001_image001.jpg"/>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00accdaa-22ab-4170-8212-22d76831351c"/>
  <p:tag name="ARTICULATE_SLIDE_NAV" val="10"/>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9b1ab088-40fa-4978-95c7-6b61c67cc13a"/>
  <p:tag name="ARTICULATE_SLIDE_NAV" val="11"/>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fd23c2db-ebff-428e-a907-b9dd6090f624"/>
  <p:tag name="ARTICULATE_SLIDE_NAV" val="12"/>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0BbuwrG3_file\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8HEitN8g_file\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w06PSGCm_file\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GbA8zBUN_file\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8rLNUVbH_file\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iziana\AppData\Local\Temp\articulate\presenter\imgtemp\gWMKc30p_file\slide0001_image001.png"/>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2006</TotalTime>
  <Words>1408</Words>
  <Application>Microsoft Office PowerPoint</Application>
  <PresentationFormat>Presentazione su schermo (4:3)</PresentationFormat>
  <Paragraphs>142</Paragraphs>
  <Slides>12</Slides>
  <Notes>12</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standard di PowerPoint</vt:lpstr>
      <vt:lpstr>Presentazione standard di PowerPoint</vt:lpstr>
      <vt:lpstr>Presentazione standard di PowerPoint</vt:lpstr>
      <vt:lpstr>perché cambiare?</vt:lpstr>
      <vt:lpstr>alternative?</vt:lpstr>
      <vt:lpstr>SlideShare</vt:lpstr>
      <vt:lpstr>gratuito o a pagamento?</vt:lpstr>
      <vt:lpstr>SlideRocket</vt:lpstr>
      <vt:lpstr>gratuito o a pagamento?</vt:lpstr>
      <vt:lpstr>Prezi</vt:lpstr>
      <vt:lpstr>gratuito o a pagamento?</vt:lpstr>
      <vt:lpstr>vediamo un esempio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Maraschin</dc:creator>
  <cp:lastModifiedBy>tiziana</cp:lastModifiedBy>
  <cp:revision>103</cp:revision>
  <cp:lastPrinted>2012-10-31T14:55:12Z</cp:lastPrinted>
  <dcterms:created xsi:type="dcterms:W3CDTF">2012-10-23T11:01:27Z</dcterms:created>
  <dcterms:modified xsi:type="dcterms:W3CDTF">2013-02-13T12:59:30Z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D2B8C808-50A6-492B-9269-E5B0D0C49EC9</vt:lpwstr>
  </property>
  <property fmtid="{D5CDD505-2E9C-101B-9397-08002B2CF9AE}" pid="4" name="ArticulatePath">
    <vt:lpwstr>Presentazioni in rete</vt:lpwstr>
  </property>
  <property fmtid="{D5CDD505-2E9C-101B-9397-08002B2CF9AE}" pid="5" name="ArticulateProjectFull">
    <vt:lpwstr>I:\eLene2learn\Presentazioni in rete.ppta</vt:lpwstr>
  </property>
</Properties>
</file>